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2" r:id="rId2"/>
    <p:sldId id="319" r:id="rId3"/>
    <p:sldId id="312" r:id="rId4"/>
    <p:sldId id="322" r:id="rId5"/>
    <p:sldId id="323" r:id="rId6"/>
    <p:sldId id="325" r:id="rId7"/>
    <p:sldId id="340" r:id="rId8"/>
    <p:sldId id="328" r:id="rId9"/>
    <p:sldId id="331" r:id="rId10"/>
    <p:sldId id="332" r:id="rId11"/>
    <p:sldId id="320" r:id="rId12"/>
    <p:sldId id="333" r:id="rId13"/>
    <p:sldId id="334" r:id="rId14"/>
    <p:sldId id="336" r:id="rId15"/>
    <p:sldId id="337" r:id="rId16"/>
    <p:sldId id="338" r:id="rId17"/>
    <p:sldId id="339" r:id="rId18"/>
    <p:sldId id="329" r:id="rId19"/>
    <p:sldId id="330" r:id="rId20"/>
    <p:sldId id="309" r:id="rId21"/>
    <p:sldId id="327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4FFD82F-7F62-AA42-A010-BDB3CD4C649D}">
          <p14:sldIdLst>
            <p14:sldId id="292"/>
            <p14:sldId id="319"/>
            <p14:sldId id="312"/>
            <p14:sldId id="322"/>
            <p14:sldId id="323"/>
            <p14:sldId id="325"/>
            <p14:sldId id="340"/>
            <p14:sldId id="328"/>
            <p14:sldId id="331"/>
            <p14:sldId id="332"/>
            <p14:sldId id="320"/>
            <p14:sldId id="333"/>
            <p14:sldId id="334"/>
            <p14:sldId id="336"/>
            <p14:sldId id="337"/>
            <p14:sldId id="338"/>
            <p14:sldId id="339"/>
            <p14:sldId id="329"/>
            <p14:sldId id="330"/>
            <p14:sldId id="309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37C"/>
    <a:srgbClr val="669900"/>
    <a:srgbClr val="00CC00"/>
    <a:srgbClr val="2F6171"/>
    <a:srgbClr val="002B45"/>
    <a:srgbClr val="004066"/>
    <a:srgbClr val="003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1608" autoAdjust="0"/>
  </p:normalViewPr>
  <p:slideViewPr>
    <p:cSldViewPr snapToGrid="0" snapToObjects="1">
      <p:cViewPr>
        <p:scale>
          <a:sx n="100" d="100"/>
          <a:sy n="100" d="100"/>
        </p:scale>
        <p:origin x="-1860" y="-192"/>
      </p:cViewPr>
      <p:guideLst>
        <p:guide orient="horz" pos="459"/>
        <p:guide pos="3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49DA3-C178-104C-A427-B85A0025C338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67DE-F288-4942-89B2-0EE33A855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51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E60AF-0358-4966-9C21-827E24AD5542}" type="datetimeFigureOut">
              <a:rPr lang="fr-CH" smtClean="0"/>
              <a:t>26.11.2015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3F584-E5AF-4D6C-8D55-4E3717182DB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8578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7629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0725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8966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7966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0774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3991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4481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5698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1122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627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62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87849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1166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746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600" dirty="0" smtClean="0"/>
              <a:t>Situation monétaire:</a:t>
            </a:r>
          </a:p>
          <a:p>
            <a:pPr marL="285750" indent="-285750">
              <a:buFontTx/>
              <a:buChar char="-"/>
            </a:pPr>
            <a:r>
              <a:rPr lang="fr-CH" sz="1600" dirty="0" smtClean="0"/>
              <a:t>valeur estimée trop</a:t>
            </a:r>
            <a:r>
              <a:rPr lang="fr-CH" sz="1600" baseline="0" dirty="0" smtClean="0"/>
              <a:t> élevée (</a:t>
            </a:r>
            <a:r>
              <a:rPr lang="fr-CH" sz="1600" dirty="0" smtClean="0"/>
              <a:t>15%). </a:t>
            </a:r>
          </a:p>
          <a:p>
            <a:pPr marL="285750" indent="-285750">
              <a:buFontTx/>
              <a:buChar char="-"/>
            </a:pPr>
            <a:r>
              <a:rPr lang="fr-CH" sz="1600" dirty="0" smtClean="0"/>
              <a:t>le CHF va se mettre à niveau, quand et comment</a:t>
            </a:r>
            <a:r>
              <a:rPr lang="fr-CH" sz="1600" baseline="0" dirty="0" smtClean="0"/>
              <a:t> restent les grandes questions (dévalorisation du CHF, inflation supérieure à la Suisse dans la zone €).</a:t>
            </a:r>
          </a:p>
          <a:p>
            <a:endParaRPr lang="fr-CH" sz="1600" dirty="0" smtClean="0"/>
          </a:p>
          <a:p>
            <a:r>
              <a:rPr lang="fr-CH" sz="1600" dirty="0" smtClean="0"/>
              <a:t>Retard</a:t>
            </a:r>
            <a:r>
              <a:rPr lang="fr-CH" sz="1600" baseline="0" dirty="0" smtClean="0"/>
              <a:t> investissement:</a:t>
            </a:r>
          </a:p>
          <a:p>
            <a:r>
              <a:rPr lang="fr-CH" sz="1600" baseline="0" dirty="0" smtClean="0"/>
              <a:t>-  </a:t>
            </a:r>
            <a:r>
              <a:rPr lang="fr-CH" sz="1600" dirty="0" smtClean="0"/>
              <a:t>si tout l'argent gagné par le tourisme aurait été réinvesti dans le tourisme ..)</a:t>
            </a:r>
          </a:p>
          <a:p>
            <a:endParaRPr lang="fr-CH" sz="1600" dirty="0" smtClean="0"/>
          </a:p>
          <a:p>
            <a:r>
              <a:rPr lang="fr-CH" sz="1600" dirty="0" smtClean="0"/>
              <a:t>Contraintes</a:t>
            </a:r>
            <a:r>
              <a:rPr lang="fr-CH" sz="1600" baseline="0" dirty="0" smtClean="0"/>
              <a:t> de sécurité: </a:t>
            </a:r>
          </a:p>
          <a:p>
            <a:r>
              <a:rPr lang="fr-CH" sz="1600" baseline="0" dirty="0" smtClean="0"/>
              <a:t>- événements récents.</a:t>
            </a:r>
            <a:endParaRPr lang="fr-CH" sz="1600" dirty="0" smtClean="0"/>
          </a:p>
          <a:p>
            <a:endParaRPr lang="fr-CH" sz="1600" dirty="0" smtClean="0"/>
          </a:p>
          <a:p>
            <a:r>
              <a:rPr lang="fr-CH" sz="1600" dirty="0" smtClean="0"/>
              <a:t>Offre concurrentielle:</a:t>
            </a:r>
          </a:p>
          <a:p>
            <a:pPr marL="285750" indent="-285750">
              <a:buFontTx/>
              <a:buChar char="-"/>
            </a:pPr>
            <a:r>
              <a:rPr lang="fr-CH" sz="1600" dirty="0" smtClean="0"/>
              <a:t>nouveaux </a:t>
            </a:r>
            <a:r>
              <a:rPr lang="fr-CH" sz="1600" dirty="0" err="1" smtClean="0"/>
              <a:t>resorts</a:t>
            </a:r>
            <a:r>
              <a:rPr lang="fr-CH" sz="1600" baseline="0" dirty="0" smtClean="0"/>
              <a:t> dans le monde entier </a:t>
            </a:r>
          </a:p>
          <a:p>
            <a:pPr marL="285750" indent="-285750">
              <a:buFontTx/>
              <a:buChar char="-"/>
            </a:pPr>
            <a:r>
              <a:rPr lang="fr-CH" sz="1600" dirty="0" smtClean="0"/>
              <a:t>croisières avec 52 nouveaux bateaux sont prévues jusqu’en 2020</a:t>
            </a:r>
            <a:r>
              <a:rPr lang="fr-CH" sz="1600" baseline="0" dirty="0" smtClean="0"/>
              <a:t> avec une capacité de 170’000 passagers!</a:t>
            </a:r>
          </a:p>
          <a:p>
            <a:endParaRPr lang="fr-CH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099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764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355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Qu’est-ce</a:t>
            </a:r>
            <a:r>
              <a:rPr lang="fr-CH" baseline="0" dirty="0" smtClean="0"/>
              <a:t> que ça veut dire pour Crans-Montana?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1612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Patrimoine</a:t>
            </a:r>
          </a:p>
          <a:p>
            <a:r>
              <a:rPr lang="fr-CH" dirty="0" smtClean="0"/>
              <a:t>Accessibilité</a:t>
            </a:r>
          </a:p>
          <a:p>
            <a:r>
              <a:rPr lang="fr-CH" dirty="0" smtClean="0"/>
              <a:t>Qualité de vie</a:t>
            </a:r>
          </a:p>
          <a:p>
            <a:r>
              <a:rPr lang="fr-CH" dirty="0" smtClean="0"/>
              <a:t>Cadre naturel </a:t>
            </a:r>
          </a:p>
          <a:p>
            <a:r>
              <a:rPr lang="fr-CH" dirty="0" smtClean="0"/>
              <a:t>Tradition et savoir faire (chef de cuisine)</a:t>
            </a:r>
          </a:p>
          <a:p>
            <a:r>
              <a:rPr lang="fr-CH" dirty="0" smtClean="0"/>
              <a:t>L’air pur</a:t>
            </a:r>
          </a:p>
          <a:p>
            <a:r>
              <a:rPr lang="fr-CH" dirty="0" smtClean="0"/>
              <a:t>Vue panoramique</a:t>
            </a:r>
          </a:p>
          <a:p>
            <a:r>
              <a:rPr lang="fr-CH" dirty="0" smtClean="0"/>
              <a:t>Golf</a:t>
            </a:r>
          </a:p>
          <a:p>
            <a:r>
              <a:rPr lang="fr-CH" dirty="0" smtClean="0"/>
              <a:t>Divertissement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9887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1" dirty="0" smtClean="0"/>
              <a:t>C’est</a:t>
            </a:r>
            <a:r>
              <a:rPr lang="fr-CH" b="1" baseline="0" dirty="0" smtClean="0"/>
              <a:t> la différence qui fait la </a:t>
            </a:r>
            <a:r>
              <a:rPr lang="fr-CH" b="1" baseline="0" dirty="0" smtClean="0"/>
              <a:t>marque</a:t>
            </a:r>
          </a:p>
          <a:p>
            <a:endParaRPr lang="fr-CH" b="1" baseline="0" dirty="0" smtClean="0"/>
          </a:p>
          <a:p>
            <a:r>
              <a:rPr lang="fr-CH" b="1" baseline="0" dirty="0" smtClean="0"/>
              <a:t>… </a:t>
            </a:r>
            <a:r>
              <a:rPr lang="fr-CH" b="1" baseline="0" dirty="0" smtClean="0"/>
              <a:t>et pas la marque qui fait la différence!</a:t>
            </a:r>
            <a:endParaRPr lang="fr-CH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8376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1" dirty="0" smtClean="0"/>
              <a:t>Le 24 juillet 2010, BP </a:t>
            </a:r>
            <a:r>
              <a:rPr lang="fr-CH" dirty="0" smtClean="0"/>
              <a:t>présente sa</a:t>
            </a:r>
            <a:r>
              <a:rPr lang="fr-CH" baseline="0" dirty="0" smtClean="0"/>
              <a:t> nouvelle vision, son nouveau logo. </a:t>
            </a:r>
            <a:r>
              <a:rPr lang="fr-CH" b="1" baseline="0" dirty="0" smtClean="0"/>
              <a:t>BP </a:t>
            </a:r>
            <a:r>
              <a:rPr lang="fr-CH" b="1" baseline="0" dirty="0" err="1" smtClean="0"/>
              <a:t>beyond</a:t>
            </a:r>
            <a:r>
              <a:rPr lang="fr-CH" b="1" baseline="0" dirty="0" smtClean="0"/>
              <a:t> </a:t>
            </a:r>
            <a:r>
              <a:rPr lang="fr-CH" b="1" baseline="0" dirty="0" err="1" smtClean="0"/>
              <a:t>petroleum</a:t>
            </a:r>
            <a:r>
              <a:rPr lang="fr-CH" b="1" baseline="0" dirty="0" smtClean="0"/>
              <a:t>.</a:t>
            </a:r>
            <a:r>
              <a:rPr lang="fr-CH" baseline="0" dirty="0" smtClean="0"/>
              <a:t> Changement d’un producteur de pétrole vers une entreprise énergie, écologique, durable et responsable.</a:t>
            </a:r>
          </a:p>
          <a:p>
            <a:r>
              <a:rPr lang="fr-CH" b="1" baseline="0" dirty="0" smtClean="0"/>
              <a:t>10 ans plus tard</a:t>
            </a:r>
            <a:r>
              <a:rPr lang="fr-CH" baseline="0" dirty="0" smtClean="0"/>
              <a:t>, explosion sur la BP-plateforme «</a:t>
            </a:r>
            <a:r>
              <a:rPr lang="fr-CH" baseline="0" dirty="0" err="1" smtClean="0"/>
              <a:t>deep</a:t>
            </a:r>
            <a:r>
              <a:rPr lang="fr-CH" baseline="0" dirty="0" smtClean="0"/>
              <a:t> water horizon» au golf du Mexique, pendant plusieurs mois, 600 millions de litres de pétrole coulent dans le golf, une catastrophe écologique sans pareil. Études démontrent que BP a délaissé des mesures de sécurité basiques pour des raisons de sécurité.</a:t>
            </a:r>
          </a:p>
          <a:p>
            <a:endParaRPr lang="fr-CH" baseline="0" dirty="0" smtClean="0"/>
          </a:p>
          <a:p>
            <a:r>
              <a:rPr lang="fr-CH" b="1" dirty="0" smtClean="0"/>
              <a:t>VW: </a:t>
            </a:r>
            <a:r>
              <a:rPr lang="fr-CH" b="0" dirty="0" smtClean="0"/>
              <a:t>les</a:t>
            </a:r>
            <a:r>
              <a:rPr lang="fr-CH" b="0" baseline="0" dirty="0" smtClean="0"/>
              <a:t> valeurs:  r</a:t>
            </a:r>
            <a:r>
              <a:rPr lang="fr-CH" baseline="0" dirty="0" smtClean="0"/>
              <a:t>esponsabilité et durabilité.</a:t>
            </a:r>
          </a:p>
          <a:p>
            <a:endParaRPr lang="fr-CH" baseline="0" dirty="0" smtClean="0"/>
          </a:p>
          <a:p>
            <a:r>
              <a:rPr lang="fr-CH" b="1" baseline="0" dirty="0" smtClean="0"/>
              <a:t>Hambourg:</a:t>
            </a:r>
          </a:p>
          <a:p>
            <a:r>
              <a:rPr lang="fr-CH" baseline="0" dirty="0" smtClean="0"/>
              <a:t>La ville a engagé d’importantes ressources pour véhiculer l’image d’une métropole florissante.</a:t>
            </a:r>
          </a:p>
          <a:p>
            <a:r>
              <a:rPr lang="fr-CH" baseline="0" dirty="0" smtClean="0"/>
              <a:t>Avec des conditions cadres parfaites pour attirer des gens et acteurs culturels de toutes les couleurs.</a:t>
            </a:r>
          </a:p>
          <a:p>
            <a:r>
              <a:rPr lang="fr-CH" baseline="0" dirty="0" smtClean="0"/>
              <a:t>Le fait: passé 1 </a:t>
            </a:r>
            <a:r>
              <a:rPr lang="fr-CH" baseline="0" dirty="0" err="1" smtClean="0"/>
              <a:t>Mio</a:t>
            </a:r>
            <a:r>
              <a:rPr lang="fr-CH" baseline="0" dirty="0" smtClean="0"/>
              <a:t> m2 de surface bureau non occupé. Les bords de la rivière Elbe sont de moins en moins accessibles à cause des constructions.</a:t>
            </a:r>
          </a:p>
          <a:p>
            <a:r>
              <a:rPr lang="fr-CH" baseline="0" dirty="0" smtClean="0"/>
              <a:t>Au centre ville, on ne trouve pas de chambre toute simple dans une communauté d’habitation en dessous de 450 € . Appartements en dessous de €10 par m2 presque introuvable.</a:t>
            </a:r>
          </a:p>
          <a:p>
            <a:endParaRPr lang="fr-CH" baseline="0" dirty="0" smtClean="0"/>
          </a:p>
          <a:p>
            <a:r>
              <a:rPr lang="fr-CH" b="1" baseline="0" dirty="0" smtClean="0"/>
              <a:t>Qu’est-ce ces exemples nous apprennent?</a:t>
            </a:r>
          </a:p>
          <a:p>
            <a:endParaRPr lang="fr-CH" baseline="0" dirty="0" smtClean="0"/>
          </a:p>
          <a:p>
            <a:endParaRPr lang="fr-CH" baseline="0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F584-E5AF-4D6C-8D55-4E3717182DB9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512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0510" y="0"/>
            <a:ext cx="9144000" cy="6858000"/>
          </a:xfrm>
          <a:prstGeom prst="rect">
            <a:avLst/>
          </a:prstGeom>
          <a:solidFill>
            <a:srgbClr val="2F6171"/>
          </a:solidFill>
          <a:ln>
            <a:solidFill>
              <a:srgbClr val="2F61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91" y="-49576"/>
            <a:ext cx="4524229" cy="3079195"/>
          </a:xfrm>
          <a:prstGeom prst="rect">
            <a:avLst/>
          </a:prstGeom>
        </p:spPr>
      </p:pic>
      <p:grpSp>
        <p:nvGrpSpPr>
          <p:cNvPr id="14" name="Groupe 13"/>
          <p:cNvGrpSpPr/>
          <p:nvPr userDrawn="1"/>
        </p:nvGrpSpPr>
        <p:grpSpPr>
          <a:xfrm>
            <a:off x="1242489" y="3375882"/>
            <a:ext cx="6766225" cy="1542971"/>
            <a:chOff x="-655831" y="2577084"/>
            <a:chExt cx="9476542" cy="2161032"/>
          </a:xfrm>
        </p:grpSpPr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831" y="2577084"/>
              <a:ext cx="2161032" cy="2161032"/>
            </a:xfrm>
            <a:prstGeom prst="rect">
              <a:avLst/>
            </a:prstGeom>
            <a:ln w="6350" cap="sq">
              <a:solidFill>
                <a:schemeClr val="bg1"/>
              </a:solidFill>
              <a:miter lim="800000"/>
            </a:ln>
          </p:spPr>
        </p:pic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304" y="2577084"/>
              <a:ext cx="2161032" cy="2161032"/>
            </a:xfrm>
            <a:prstGeom prst="rect">
              <a:avLst/>
            </a:prstGeom>
            <a:ln w="6350" cap="sq">
              <a:solidFill>
                <a:schemeClr val="bg1"/>
              </a:solidFill>
              <a:miter lim="800000"/>
            </a:ln>
          </p:spPr>
        </p:pic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269" y="2577084"/>
              <a:ext cx="2160000" cy="2160000"/>
            </a:xfrm>
            <a:prstGeom prst="rect">
              <a:avLst/>
            </a:prstGeom>
            <a:ln w="6350" cap="sq">
              <a:solidFill>
                <a:schemeClr val="bg1"/>
              </a:solidFill>
              <a:miter lim="800000"/>
            </a:ln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711" y="2577084"/>
              <a:ext cx="2160000" cy="2160000"/>
            </a:xfrm>
            <a:prstGeom prst="rect">
              <a:avLst/>
            </a:prstGeom>
            <a:ln w="6350" cap="sq" cmpd="sng">
              <a:solidFill>
                <a:schemeClr val="bg1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160406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0510" y="0"/>
            <a:ext cx="9144000" cy="6858000"/>
          </a:xfrm>
          <a:prstGeom prst="rect">
            <a:avLst/>
          </a:prstGeom>
          <a:solidFill>
            <a:srgbClr val="2F6171"/>
          </a:solidFill>
          <a:ln>
            <a:solidFill>
              <a:srgbClr val="2F61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91" y="-49576"/>
            <a:ext cx="4524229" cy="30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3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0510" y="6474372"/>
            <a:ext cx="9154510" cy="383628"/>
          </a:xfrm>
          <a:prstGeom prst="rect">
            <a:avLst/>
          </a:prstGeom>
          <a:solidFill>
            <a:srgbClr val="2F6171"/>
          </a:solidFill>
          <a:ln>
            <a:solidFill>
              <a:srgbClr val="2F61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8644301" y="6410998"/>
            <a:ext cx="0" cy="49289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3"/>
          <p:cNvSpPr txBox="1">
            <a:spLocks/>
          </p:cNvSpPr>
          <p:nvPr userDrawn="1"/>
        </p:nvSpPr>
        <p:spPr>
          <a:xfrm>
            <a:off x="8350305" y="6474372"/>
            <a:ext cx="79369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ECF4E0-EDC6-451B-851D-0DE0152EACC0}" type="slidenum">
              <a:rPr lang="fr-CH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CH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5235894"/>
            <a:ext cx="2123061" cy="12069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6598270"/>
            <a:ext cx="2125985" cy="150876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575" y="1200149"/>
            <a:ext cx="8026400" cy="4829175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just"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2pPr>
            <a:lvl3pPr marL="914400" indent="0" algn="just"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3pPr>
            <a:lvl4pPr marL="1371600" indent="0" algn="just"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4pPr>
            <a:lvl5pPr marL="1828800" indent="0" algn="just"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CH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304800"/>
            <a:ext cx="8026400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1" i="0" baseline="0">
                <a:solidFill>
                  <a:srgbClr val="2F617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2603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 txBox="1">
            <a:spLocks/>
          </p:cNvSpPr>
          <p:nvPr userDrawn="1"/>
        </p:nvSpPr>
        <p:spPr>
          <a:xfrm>
            <a:off x="8350305" y="6474372"/>
            <a:ext cx="79369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ECF4E0-EDC6-451B-851D-0DE0152EACC0}" type="slidenum">
              <a:rPr lang="fr-CH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CH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9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0510" y="6474372"/>
            <a:ext cx="9154510" cy="383628"/>
          </a:xfrm>
          <a:prstGeom prst="rect">
            <a:avLst/>
          </a:prstGeom>
          <a:solidFill>
            <a:srgbClr val="2F6171"/>
          </a:solidFill>
          <a:ln>
            <a:solidFill>
              <a:srgbClr val="2F61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8644301" y="6410998"/>
            <a:ext cx="0" cy="49289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3"/>
          <p:cNvSpPr txBox="1">
            <a:spLocks/>
          </p:cNvSpPr>
          <p:nvPr userDrawn="1"/>
        </p:nvSpPr>
        <p:spPr>
          <a:xfrm>
            <a:off x="8350305" y="6474372"/>
            <a:ext cx="79369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ECF4E0-EDC6-451B-851D-0DE0152EACC0}" type="slidenum">
              <a:rPr lang="fr-CH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CH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5235894"/>
            <a:ext cx="2123061" cy="12069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6598270"/>
            <a:ext cx="2125985" cy="150876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575" y="1200149"/>
            <a:ext cx="8026400" cy="4829175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just"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2pPr>
            <a:lvl3pPr marL="914400" indent="0" algn="just"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3pPr>
            <a:lvl4pPr marL="1371600" indent="0" algn="just"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4pPr>
            <a:lvl5pPr marL="1828800" indent="0" algn="just"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CH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304800"/>
            <a:ext cx="8026400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1" i="0" baseline="0">
                <a:solidFill>
                  <a:srgbClr val="2F617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3638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22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8500" y="5464431"/>
            <a:ext cx="305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chemeClr val="bg1"/>
                </a:solidFill>
              </a:rPr>
              <a:t>Rotary, Crans-Montana</a:t>
            </a:r>
            <a:endParaRPr lang="fr-C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Définissons ensemble ….</a:t>
            </a:r>
            <a:endParaRPr lang="fr-CH" dirty="0"/>
          </a:p>
        </p:txBody>
      </p:sp>
      <p:pic>
        <p:nvPicPr>
          <p:cNvPr id="8" name="Picture 2" descr="Z:\Marketing, ventes et communication\Supports et Marque\Ligne_graphique\CM\jpg_RVB\CM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25" y="4771342"/>
            <a:ext cx="2240162" cy="15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5324" y="1827163"/>
            <a:ext cx="3284043" cy="25853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CH" b="1" dirty="0">
                <a:solidFill>
                  <a:schemeClr val="bg1"/>
                </a:solidFill>
              </a:rPr>
              <a:t>n</a:t>
            </a:r>
            <a:r>
              <a:rPr lang="fr-CH" b="1" dirty="0" smtClean="0">
                <a:solidFill>
                  <a:schemeClr val="bg1"/>
                </a:solidFill>
              </a:rPr>
              <a:t>otre </a:t>
            </a:r>
            <a:r>
              <a:rPr lang="fr-CH" b="1" dirty="0">
                <a:solidFill>
                  <a:schemeClr val="bg1"/>
                </a:solidFill>
              </a:rPr>
              <a:t>vision</a:t>
            </a:r>
          </a:p>
          <a:p>
            <a:r>
              <a:rPr lang="fr-CH" b="1" dirty="0">
                <a:solidFill>
                  <a:schemeClr val="bg1"/>
                </a:solidFill>
              </a:rPr>
              <a:t>n</a:t>
            </a:r>
            <a:r>
              <a:rPr lang="fr-CH" b="1" dirty="0" smtClean="0">
                <a:solidFill>
                  <a:schemeClr val="bg1"/>
                </a:solidFill>
              </a:rPr>
              <a:t>otre </a:t>
            </a:r>
            <a:r>
              <a:rPr lang="fr-CH" b="1" dirty="0">
                <a:solidFill>
                  <a:schemeClr val="bg1"/>
                </a:solidFill>
              </a:rPr>
              <a:t>mission</a:t>
            </a:r>
          </a:p>
          <a:p>
            <a:r>
              <a:rPr lang="fr-CH" b="1" dirty="0">
                <a:solidFill>
                  <a:schemeClr val="bg1"/>
                </a:solidFill>
              </a:rPr>
              <a:t>n</a:t>
            </a:r>
            <a:r>
              <a:rPr lang="fr-CH" b="1" dirty="0" smtClean="0">
                <a:solidFill>
                  <a:schemeClr val="bg1"/>
                </a:solidFill>
              </a:rPr>
              <a:t>otre </a:t>
            </a:r>
            <a:r>
              <a:rPr lang="fr-CH" b="1" dirty="0">
                <a:solidFill>
                  <a:schemeClr val="bg1"/>
                </a:solidFill>
              </a:rPr>
              <a:t>ambition</a:t>
            </a:r>
          </a:p>
          <a:p>
            <a:r>
              <a:rPr lang="fr-CH" b="1" dirty="0">
                <a:solidFill>
                  <a:schemeClr val="bg1"/>
                </a:solidFill>
              </a:rPr>
              <a:t>n</a:t>
            </a:r>
            <a:r>
              <a:rPr lang="fr-CH" b="1" dirty="0" smtClean="0">
                <a:solidFill>
                  <a:schemeClr val="bg1"/>
                </a:solidFill>
              </a:rPr>
              <a:t>otre </a:t>
            </a:r>
            <a:r>
              <a:rPr lang="fr-CH" b="1" dirty="0">
                <a:solidFill>
                  <a:schemeClr val="bg1"/>
                </a:solidFill>
              </a:rPr>
              <a:t>personnalité</a:t>
            </a:r>
          </a:p>
          <a:p>
            <a:r>
              <a:rPr lang="fr-CH" b="1" dirty="0" smtClean="0">
                <a:solidFill>
                  <a:schemeClr val="bg1"/>
                </a:solidFill>
              </a:rPr>
              <a:t>l’essence </a:t>
            </a:r>
            <a:r>
              <a:rPr lang="fr-CH" b="1" dirty="0">
                <a:solidFill>
                  <a:schemeClr val="bg1"/>
                </a:solidFill>
              </a:rPr>
              <a:t>de notre marque</a:t>
            </a:r>
          </a:p>
          <a:p>
            <a:r>
              <a:rPr lang="fr-CH" b="1" dirty="0">
                <a:solidFill>
                  <a:schemeClr val="bg1"/>
                </a:solidFill>
              </a:rPr>
              <a:t>n</a:t>
            </a:r>
            <a:r>
              <a:rPr lang="fr-CH" b="1" dirty="0" smtClean="0">
                <a:solidFill>
                  <a:schemeClr val="bg1"/>
                </a:solidFill>
              </a:rPr>
              <a:t>os </a:t>
            </a:r>
            <a:r>
              <a:rPr lang="fr-CH" b="1" dirty="0">
                <a:solidFill>
                  <a:schemeClr val="bg1"/>
                </a:solidFill>
              </a:rPr>
              <a:t>valeurs</a:t>
            </a:r>
          </a:p>
          <a:p>
            <a:r>
              <a:rPr lang="fr-CH" b="1" dirty="0">
                <a:solidFill>
                  <a:schemeClr val="bg1"/>
                </a:solidFill>
              </a:rPr>
              <a:t>n</a:t>
            </a:r>
            <a:r>
              <a:rPr lang="fr-CH" b="1" dirty="0" smtClean="0">
                <a:solidFill>
                  <a:schemeClr val="bg1"/>
                </a:solidFill>
              </a:rPr>
              <a:t>otre </a:t>
            </a:r>
            <a:r>
              <a:rPr lang="fr-CH" b="1" dirty="0">
                <a:solidFill>
                  <a:schemeClr val="bg1"/>
                </a:solidFill>
              </a:rPr>
              <a:t>positionnement</a:t>
            </a:r>
          </a:p>
          <a:p>
            <a:r>
              <a:rPr lang="fr-CH" b="1" dirty="0">
                <a:solidFill>
                  <a:schemeClr val="bg1"/>
                </a:solidFill>
              </a:rPr>
              <a:t>n</a:t>
            </a:r>
            <a:r>
              <a:rPr lang="fr-CH" b="1" dirty="0" smtClean="0">
                <a:solidFill>
                  <a:schemeClr val="bg1"/>
                </a:solidFill>
              </a:rPr>
              <a:t>otre </a:t>
            </a:r>
            <a:r>
              <a:rPr lang="fr-CH" b="1" dirty="0">
                <a:solidFill>
                  <a:schemeClr val="bg1"/>
                </a:solidFill>
              </a:rPr>
              <a:t>promesse </a:t>
            </a:r>
            <a:endParaRPr lang="fr-CH" b="1" dirty="0" smtClean="0">
              <a:solidFill>
                <a:schemeClr val="bg1"/>
              </a:solidFill>
            </a:endParaRPr>
          </a:p>
          <a:p>
            <a:r>
              <a:rPr lang="fr-CH" b="1" dirty="0" smtClean="0">
                <a:solidFill>
                  <a:schemeClr val="bg1"/>
                </a:solidFill>
              </a:rPr>
              <a:t>NOTRE ENGAGEMENT</a:t>
            </a:r>
            <a:endParaRPr lang="fr-CH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2524" y="1827162"/>
            <a:ext cx="3476625" cy="25853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i="1" dirty="0" smtClean="0">
                <a:solidFill>
                  <a:schemeClr val="bg1"/>
                </a:solidFill>
              </a:rPr>
              <a:t>Ce qui compte:</a:t>
            </a:r>
          </a:p>
          <a:p>
            <a:pPr algn="ctr"/>
            <a:r>
              <a:rPr lang="fr-CH" sz="2400" dirty="0" smtClean="0">
                <a:solidFill>
                  <a:schemeClr val="bg1"/>
                </a:solidFill>
              </a:rPr>
              <a:t>L’expérience de nos clients.</a:t>
            </a:r>
          </a:p>
          <a:p>
            <a:pPr algn="ctr"/>
            <a:r>
              <a:rPr lang="fr-CH" sz="2400" dirty="0" smtClean="0">
                <a:solidFill>
                  <a:schemeClr val="bg1"/>
                </a:solidFill>
              </a:rPr>
              <a:t>Leur satisfaction et la confiance en Crans-Montana.</a:t>
            </a:r>
            <a:endParaRPr lang="fr-CH" sz="24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095750" y="2771775"/>
            <a:ext cx="747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 smtClean="0"/>
              <a:t>=</a:t>
            </a:r>
            <a:endParaRPr lang="fr-CH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536575" y="1695450"/>
            <a:ext cx="8026400" cy="28384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591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«Customer Journey»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47763"/>
            <a:ext cx="6724650" cy="504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2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8" y="1647824"/>
            <a:ext cx="1915891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143375" y="1758434"/>
            <a:ext cx="1242648" cy="369332"/>
          </a:xfrm>
          <a:prstGeom prst="rect">
            <a:avLst/>
          </a:prstGeom>
          <a:solidFill>
            <a:srgbClr val="0DA37C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Conscience</a:t>
            </a:r>
            <a:endParaRPr lang="fr-CH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842403" y="1943100"/>
            <a:ext cx="2300972" cy="0"/>
          </a:xfrm>
          <a:prstGeom prst="straightConnector1">
            <a:avLst/>
          </a:prstGeom>
          <a:ln w="31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84458" y="3762375"/>
            <a:ext cx="7554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Choix du pays et de la région.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Choix par motif de voyage.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Bouche à oreille. Expériences partagées. Médias sociaux.</a:t>
            </a: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eMarketing</a:t>
            </a:r>
            <a:r>
              <a:rPr lang="fr-CH" dirty="0" smtClean="0"/>
              <a:t>. Les moteurs de recherche sont sources n° 1 pour les voyages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Reportages (</a:t>
            </a:r>
            <a:r>
              <a:rPr lang="fr-CH" dirty="0" err="1" smtClean="0"/>
              <a:t>print</a:t>
            </a:r>
            <a:r>
              <a:rPr lang="fr-CH" dirty="0" smtClean="0"/>
              <a:t>, radio, TV).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Présence dans les programmes des intermédiaires.</a:t>
            </a:r>
          </a:p>
        </p:txBody>
      </p:sp>
    </p:spTree>
    <p:extLst>
      <p:ext uri="{BB962C8B-B14F-4D97-AF65-F5344CB8AC3E}">
        <p14:creationId xmlns:p14="http://schemas.microsoft.com/office/powerpoint/2010/main" val="41333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8" y="1647824"/>
            <a:ext cx="1915891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48200" y="1940957"/>
            <a:ext cx="146149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considération</a:t>
            </a:r>
            <a:endParaRPr lang="fr-CH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194828" y="2121932"/>
            <a:ext cx="2300972" cy="0"/>
          </a:xfrm>
          <a:prstGeom prst="straightConnector1">
            <a:avLst/>
          </a:prstGeom>
          <a:ln w="3175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84458" y="3762375"/>
            <a:ext cx="45682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Être présent.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Choix de la destination.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Image de Crans-Montana.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Confiance dans la marque. La promesse.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Positionnement.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Expériences vécues.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Attentes par rapport aux motifs de voyages.</a:t>
            </a:r>
          </a:p>
        </p:txBody>
      </p:sp>
    </p:spTree>
    <p:extLst>
      <p:ext uri="{BB962C8B-B14F-4D97-AF65-F5344CB8AC3E}">
        <p14:creationId xmlns:p14="http://schemas.microsoft.com/office/powerpoint/2010/main" val="27196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8" y="1647824"/>
            <a:ext cx="1915891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81525" y="2318266"/>
            <a:ext cx="1391471" cy="369332"/>
          </a:xfrm>
          <a:prstGeom prst="rect">
            <a:avLst/>
          </a:prstGeom>
          <a:solidFill>
            <a:srgbClr val="669900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comparaison</a:t>
            </a:r>
            <a:endParaRPr lang="fr-CH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147203" y="2502932"/>
            <a:ext cx="2300972" cy="0"/>
          </a:xfrm>
          <a:prstGeom prst="straightConnector1">
            <a:avLst/>
          </a:prstGeom>
          <a:ln w="3175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84458" y="3762375"/>
            <a:ext cx="7440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Comparaison entre différents acteurs dans une destination.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Disponibilité des informations pertinentes.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Le client souhaite les informations immédiatement.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Demandes de recherche de plus en plus par des appareils mobiles.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Possibilité d’achat immédiat.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Prix versus expérience / prestation.</a:t>
            </a:r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714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8" y="1647824"/>
            <a:ext cx="1915891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229100" y="2500789"/>
            <a:ext cx="124745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réservation</a:t>
            </a:r>
            <a:endParaRPr lang="fr-CH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>
            <a:endCxn id="6" idx="1"/>
          </p:cNvCxnSpPr>
          <p:nvPr/>
        </p:nvCxnSpPr>
        <p:spPr>
          <a:xfrm flipV="1">
            <a:off x="1821313" y="2685455"/>
            <a:ext cx="2407787" cy="7977"/>
          </a:xfrm>
          <a:prstGeom prst="straightConnector1">
            <a:avLst/>
          </a:prstGeom>
          <a:ln w="3175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84458" y="376237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10" name="Espace réservé du texte 9"/>
          <p:cNvSpPr txBox="1">
            <a:spLocks noGrp="1"/>
          </p:cNvSpPr>
          <p:nvPr>
            <p:ph type="body" sz="quarter" idx="10"/>
          </p:nvPr>
        </p:nvSpPr>
        <p:spPr>
          <a:xfrm>
            <a:off x="836832" y="3747611"/>
            <a:ext cx="8026400" cy="201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tx1"/>
                </a:solidFill>
              </a:rPr>
              <a:t>Le client attend une transparence totale.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tx1"/>
                </a:solidFill>
              </a:rPr>
              <a:t>Croissance importante des Online </a:t>
            </a:r>
            <a:r>
              <a:rPr lang="fr-CH" dirty="0" err="1" smtClean="0">
                <a:solidFill>
                  <a:schemeClr val="tx1"/>
                </a:solidFill>
              </a:rPr>
              <a:t>Travel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Agencies</a:t>
            </a:r>
            <a:r>
              <a:rPr lang="fr-CH" dirty="0" smtClean="0">
                <a:solidFill>
                  <a:schemeClr val="tx1"/>
                </a:solidFill>
              </a:rPr>
              <a:t> (</a:t>
            </a:r>
            <a:r>
              <a:rPr lang="fr-CH" dirty="0" err="1" smtClean="0">
                <a:solidFill>
                  <a:schemeClr val="tx1"/>
                </a:solidFill>
              </a:rPr>
              <a:t>OTA’s</a:t>
            </a:r>
            <a:r>
              <a:rPr lang="fr-CH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tx1"/>
                </a:solidFill>
              </a:rPr>
              <a:t>Systèmes au niveau des destinations sont peu pertinents (service à la clientèle).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Information online = achat </a:t>
            </a:r>
            <a:r>
              <a:rPr lang="fr-CH" dirty="0" smtClean="0">
                <a:solidFill>
                  <a:schemeClr val="tx1"/>
                </a:solidFill>
              </a:rPr>
              <a:t>online.</a:t>
            </a:r>
            <a:endParaRPr lang="fr-CH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tx1"/>
                </a:solidFill>
              </a:rPr>
              <a:t>Transactions de plus en plus par les appareils mobiles.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tx1"/>
                </a:solidFill>
              </a:rPr>
              <a:t>Le défi c’est attirer le client sur son propre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2999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8" y="1647824"/>
            <a:ext cx="1915891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133850" y="2262664"/>
            <a:ext cx="121674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expérience</a:t>
            </a:r>
            <a:endParaRPr lang="fr-CH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571396" y="2432924"/>
            <a:ext cx="2562454" cy="7978"/>
          </a:xfrm>
          <a:prstGeom prst="straightConnector1">
            <a:avLst/>
          </a:prstGeom>
          <a:ln w="317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84459" y="3762375"/>
            <a:ext cx="7592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Produit = ce que le client achète.</a:t>
            </a:r>
          </a:p>
          <a:p>
            <a:r>
              <a:rPr lang="fr-CH" dirty="0" smtClean="0"/>
              <a:t>Expérience = c’est le souvenir du client.</a:t>
            </a:r>
            <a:endParaRPr lang="fr-CH" dirty="0"/>
          </a:p>
          <a:p>
            <a:r>
              <a:rPr lang="fr-CH" dirty="0" smtClean="0"/>
              <a:t>Toute la chaîne de services qui compte.</a:t>
            </a:r>
          </a:p>
          <a:p>
            <a:r>
              <a:rPr lang="fr-CH" dirty="0" smtClean="0"/>
              <a:t>L’engagement envers le client est une affaire qui nous concerne tous et en même temps le plus grand défi.</a:t>
            </a:r>
          </a:p>
        </p:txBody>
      </p:sp>
    </p:spTree>
    <p:extLst>
      <p:ext uri="{BB962C8B-B14F-4D97-AF65-F5344CB8AC3E}">
        <p14:creationId xmlns:p14="http://schemas.microsoft.com/office/powerpoint/2010/main" val="4482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8" y="1647824"/>
            <a:ext cx="1915891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133850" y="1962508"/>
            <a:ext cx="103522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bg1"/>
                </a:solidFill>
              </a:rPr>
              <a:t>advocate</a:t>
            </a:r>
            <a:endParaRPr lang="fr-CH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552346" y="2147174"/>
            <a:ext cx="2562454" cy="7978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84458" y="3762375"/>
            <a:ext cx="752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Le client et devenu notre </a:t>
            </a:r>
            <a:r>
              <a:rPr lang="fr-CH" dirty="0" smtClean="0"/>
              <a:t>promoteur </a:t>
            </a:r>
            <a:r>
              <a:rPr lang="fr-CH" dirty="0" smtClean="0"/>
              <a:t>et notre ambassadeur.</a:t>
            </a:r>
          </a:p>
          <a:p>
            <a:r>
              <a:rPr lang="fr-CH" dirty="0" smtClean="0"/>
              <a:t>Pourquoi ne pas nous concentrer sur les expériences et laisser la promotion aux clients</a:t>
            </a:r>
            <a:r>
              <a:rPr lang="fr-CH" dirty="0" smtClean="0"/>
              <a:t>?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0740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L’expérience</a:t>
            </a:r>
            <a:endParaRPr lang="fr-CH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530226" y="1294599"/>
            <a:ext cx="14287" cy="4772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22288" y="6066624"/>
            <a:ext cx="7550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200000">
            <a:off x="-441543" y="1605231"/>
            <a:ext cx="143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/>
              <a:t>Différenciation accrue</a:t>
            </a:r>
          </a:p>
          <a:p>
            <a:r>
              <a:rPr lang="fr-CH" sz="1000" dirty="0" smtClean="0"/>
              <a:t>Rendement accru</a:t>
            </a:r>
            <a:endParaRPr lang="fr-CH" sz="1000" dirty="0"/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-433866" y="4845681"/>
            <a:ext cx="143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/>
              <a:t>Différenciation faible</a:t>
            </a:r>
          </a:p>
          <a:p>
            <a:r>
              <a:rPr lang="fr-CH" sz="1000" dirty="0" smtClean="0"/>
              <a:t>Rendement faible</a:t>
            </a:r>
            <a:endParaRPr lang="fr-CH" sz="1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734125" y="6189735"/>
            <a:ext cx="2139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/>
              <a:t>Prix et valeur ajoutée</a:t>
            </a:r>
            <a:endParaRPr lang="fr-CH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0125"/>
            <a:ext cx="6962774" cy="501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1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Vers une expérience unique</a:t>
            </a:r>
            <a:endParaRPr lang="fr-CH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530226" y="1294599"/>
            <a:ext cx="14287" cy="4772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22288" y="6066624"/>
            <a:ext cx="7550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200000">
            <a:off x="-441543" y="1605231"/>
            <a:ext cx="143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/>
              <a:t>Différenciation accrue</a:t>
            </a:r>
          </a:p>
          <a:p>
            <a:r>
              <a:rPr lang="fr-CH" sz="1000" dirty="0" smtClean="0"/>
              <a:t>Rendement accru</a:t>
            </a:r>
            <a:endParaRPr lang="fr-CH" sz="1000" dirty="0"/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-433866" y="4845681"/>
            <a:ext cx="143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/>
              <a:t>Différenciation faible</a:t>
            </a:r>
          </a:p>
          <a:p>
            <a:r>
              <a:rPr lang="fr-CH" sz="1000" dirty="0" smtClean="0"/>
              <a:t>Rendement faible</a:t>
            </a:r>
            <a:endParaRPr lang="fr-CH" sz="1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734125" y="6189735"/>
            <a:ext cx="2139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/>
              <a:t>Prix et valeur ajoutée</a:t>
            </a:r>
            <a:endParaRPr lang="fr-CH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9" y="733425"/>
            <a:ext cx="7242285" cy="530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6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 sz="2000" dirty="0" smtClean="0"/>
          </a:p>
          <a:p>
            <a:endParaRPr lang="fr-CH" sz="2000" dirty="0"/>
          </a:p>
          <a:p>
            <a:endParaRPr lang="fr-CH" sz="2000" dirty="0" smtClean="0"/>
          </a:p>
          <a:p>
            <a:endParaRPr lang="fr-CH" sz="2000" dirty="0"/>
          </a:p>
          <a:p>
            <a:endParaRPr lang="fr-CH" sz="2000" dirty="0" smtClean="0"/>
          </a:p>
          <a:p>
            <a:endParaRPr lang="fr-CH" sz="2000" dirty="0"/>
          </a:p>
          <a:p>
            <a:endParaRPr lang="fr-CH" sz="2000" dirty="0" smtClean="0"/>
          </a:p>
          <a:p>
            <a:endParaRPr lang="fr-CH" sz="2000" dirty="0"/>
          </a:p>
          <a:p>
            <a:pPr algn="ctr"/>
            <a:r>
              <a:rPr lang="fr-CH" sz="2000" b="1" dirty="0" smtClean="0"/>
              <a:t>Est-ce </a:t>
            </a:r>
            <a:r>
              <a:rPr lang="fr-CH" sz="2000" b="1" dirty="0"/>
              <a:t>qu’un tel pays peut avoir des problèmes touristiques?</a:t>
            </a:r>
          </a:p>
          <a:p>
            <a:endParaRPr lang="fr-CH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30"/>
          <a:stretch/>
        </p:blipFill>
        <p:spPr bwMode="auto">
          <a:xfrm>
            <a:off x="536575" y="1773238"/>
            <a:ext cx="7871807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H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1800" dirty="0" smtClean="0"/>
              <a:t>Application </a:t>
            </a:r>
            <a:r>
              <a:rPr lang="fr-CH" sz="1800" dirty="0"/>
              <a:t>de la politique du </a:t>
            </a:r>
            <a:r>
              <a:rPr lang="fr-CH" sz="1800" dirty="0" smtClean="0"/>
              <a:t>tourisme.</a:t>
            </a:r>
            <a:endParaRPr lang="fr-CH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1800" dirty="0" smtClean="0"/>
              <a:t>Aménagement </a:t>
            </a:r>
            <a:r>
              <a:rPr lang="fr-CH" sz="1800" dirty="0"/>
              <a:t>du territoire et </a:t>
            </a:r>
            <a:r>
              <a:rPr lang="fr-CH" sz="1800" dirty="0" smtClean="0"/>
              <a:t>des centres.</a:t>
            </a:r>
            <a:endParaRPr lang="fr-CH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1800" dirty="0" smtClean="0"/>
              <a:t>Renforcer le développement économique pour attirer </a:t>
            </a:r>
            <a:r>
              <a:rPr lang="fr-CH" sz="1800" dirty="0"/>
              <a:t>des nouveaux investisseurs, </a:t>
            </a:r>
            <a:r>
              <a:rPr lang="fr-CH" sz="1800" dirty="0" smtClean="0"/>
              <a:t>cohérent </a:t>
            </a:r>
            <a:r>
              <a:rPr lang="fr-CH" sz="1800" dirty="0"/>
              <a:t>avec le développement </a:t>
            </a:r>
            <a:r>
              <a:rPr lang="fr-CH" sz="1800" dirty="0" smtClean="0"/>
              <a:t>global.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1800" dirty="0" smtClean="0"/>
              <a:t>Développer des conditions cadres.</a:t>
            </a:r>
            <a:endParaRPr lang="fr-CH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1800" dirty="0"/>
              <a:t>M</a:t>
            </a:r>
            <a:r>
              <a:rPr lang="fr-CH" sz="1800" dirty="0" smtClean="0"/>
              <a:t>obilité</a:t>
            </a:r>
            <a:r>
              <a:rPr lang="fr-CH" sz="1800" dirty="0"/>
              <a:t>. </a:t>
            </a:r>
            <a:r>
              <a:rPr lang="fr-CH" sz="1800" dirty="0" smtClean="0"/>
              <a:t>Penser </a:t>
            </a:r>
            <a:r>
              <a:rPr lang="fr-CH" sz="1800" dirty="0"/>
              <a:t>global et mettre les intérêts individuels </a:t>
            </a:r>
            <a:r>
              <a:rPr lang="fr-CH" sz="1800" dirty="0" smtClean="0"/>
              <a:t>après ceux de la collectivité.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1800" dirty="0"/>
              <a:t>F</a:t>
            </a:r>
            <a:r>
              <a:rPr lang="fr-CH" sz="1800" dirty="0" smtClean="0"/>
              <a:t>aire </a:t>
            </a:r>
            <a:r>
              <a:rPr lang="fr-CH" sz="1800" dirty="0"/>
              <a:t>la </a:t>
            </a:r>
            <a:r>
              <a:rPr lang="fr-CH" sz="1800" dirty="0" smtClean="0"/>
              <a:t>différence dans le travail quotidien et dans chaque approche avec le client.</a:t>
            </a:r>
            <a:endParaRPr lang="fr-CH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1800" dirty="0"/>
              <a:t>M</a:t>
            </a:r>
            <a:r>
              <a:rPr lang="fr-CH" sz="1800" dirty="0" smtClean="0"/>
              <a:t>essage positif.</a:t>
            </a:r>
            <a:endParaRPr lang="fr-CH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1800" dirty="0"/>
              <a:t>C</a:t>
            </a:r>
            <a:r>
              <a:rPr lang="fr-CH" sz="1800" dirty="0" smtClean="0"/>
              <a:t>ommunication.</a:t>
            </a:r>
            <a:endParaRPr lang="fr-CH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1800" dirty="0"/>
              <a:t>I</a:t>
            </a:r>
            <a:r>
              <a:rPr lang="fr-CH" sz="1800" dirty="0" smtClean="0"/>
              <a:t>nfrastructure </a:t>
            </a:r>
            <a:r>
              <a:rPr lang="fr-CH" sz="1800" dirty="0"/>
              <a:t>par rapport aux besoins de notre </a:t>
            </a:r>
            <a:r>
              <a:rPr lang="fr-CH" sz="1800" dirty="0" smtClean="0"/>
              <a:t>clientèle.</a:t>
            </a:r>
          </a:p>
          <a:p>
            <a:pPr algn="l"/>
            <a:endParaRPr lang="fr-CH" sz="1800" b="1" dirty="0" smtClean="0"/>
          </a:p>
          <a:p>
            <a:pPr algn="l"/>
            <a:r>
              <a:rPr lang="fr-CH" sz="1800" b="1" dirty="0" smtClean="0"/>
              <a:t>= avancer ensemble!</a:t>
            </a:r>
            <a:endParaRPr lang="fr-CH" sz="18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Les défis pour Crans-Montana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268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638299" y="2676525"/>
            <a:ext cx="5876925" cy="135255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endParaRPr lang="fr-CH" dirty="0" smtClean="0">
              <a:solidFill>
                <a:schemeClr val="bg1"/>
              </a:solidFill>
            </a:endParaRPr>
          </a:p>
          <a:p>
            <a:pPr algn="ctr"/>
            <a:r>
              <a:rPr lang="fr-CH" dirty="0" smtClean="0">
                <a:solidFill>
                  <a:schemeClr val="bg1"/>
                </a:solidFill>
              </a:rPr>
              <a:t>Questions?</a:t>
            </a:r>
          </a:p>
          <a:p>
            <a:pPr algn="ctr"/>
            <a:endParaRPr lang="fr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smtClean="0"/>
              <a:t>Croissance </a:t>
            </a:r>
            <a:r>
              <a:rPr lang="fr-CH" sz="1800" dirty="0"/>
              <a:t>du tourisme </a:t>
            </a:r>
            <a:r>
              <a:rPr lang="fr-CH" sz="1800" dirty="0" smtClean="0"/>
              <a:t>global. Diminution de la </a:t>
            </a:r>
            <a:r>
              <a:rPr lang="fr-CH" sz="1800" dirty="0"/>
              <a:t>part de </a:t>
            </a:r>
            <a:r>
              <a:rPr lang="fr-CH" sz="1800" dirty="0" smtClean="0"/>
              <a:t>marché pour la Suisse.</a:t>
            </a:r>
            <a:endParaRPr lang="fr-C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smtClean="0"/>
              <a:t>La </a:t>
            </a:r>
            <a:r>
              <a:rPr lang="fr-CH" sz="1800" dirty="0"/>
              <a:t>Suisse, </a:t>
            </a:r>
            <a:r>
              <a:rPr lang="fr-CH" sz="1800" dirty="0" smtClean="0"/>
              <a:t>devenue pays </a:t>
            </a:r>
            <a:r>
              <a:rPr lang="fr-CH" sz="1800" dirty="0"/>
              <a:t>importateur pour le tourisme</a:t>
            </a:r>
            <a:r>
              <a:rPr lang="fr-CH" sz="1800" dirty="0" smtClean="0"/>
              <a:t>.</a:t>
            </a:r>
            <a:endParaRPr lang="fr-C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smtClean="0"/>
              <a:t>Situation monétaire.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/>
              <a:t>F</a:t>
            </a:r>
            <a:r>
              <a:rPr lang="fr-CH" sz="1800" dirty="0" smtClean="0"/>
              <a:t>rais </a:t>
            </a:r>
            <a:r>
              <a:rPr lang="fr-CH" sz="1800" dirty="0"/>
              <a:t>de production </a:t>
            </a:r>
            <a:r>
              <a:rPr lang="fr-CH" sz="1800" dirty="0" smtClean="0"/>
              <a:t>élevés </a:t>
            </a:r>
            <a:r>
              <a:rPr lang="fr-CH" sz="1800" dirty="0"/>
              <a:t>(30 à 40</a:t>
            </a:r>
            <a:r>
              <a:rPr lang="fr-CH" sz="1800" dirty="0" smtClean="0"/>
              <a:t>%).</a:t>
            </a:r>
            <a:endParaRPr lang="fr-C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smtClean="0"/>
              <a:t>Retard </a:t>
            </a:r>
            <a:r>
              <a:rPr lang="fr-CH" sz="1800" dirty="0"/>
              <a:t>dans les </a:t>
            </a:r>
            <a:r>
              <a:rPr lang="fr-CH" sz="1800" dirty="0" smtClean="0"/>
              <a:t>investissements.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smtClean="0"/>
              <a:t>Croissance </a:t>
            </a:r>
            <a:r>
              <a:rPr lang="fr-CH" sz="1800" dirty="0"/>
              <a:t>dans les </a:t>
            </a:r>
            <a:r>
              <a:rPr lang="fr-CH" sz="1800" dirty="0" smtClean="0"/>
              <a:t>villes. Diminution </a:t>
            </a:r>
            <a:r>
              <a:rPr lang="fr-CH" sz="1800" dirty="0"/>
              <a:t>dans les </a:t>
            </a:r>
            <a:r>
              <a:rPr lang="fr-CH" sz="1800" dirty="0" smtClean="0"/>
              <a:t>montagnes.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smtClean="0"/>
              <a:t>«Sharing économies» </a:t>
            </a:r>
            <a:r>
              <a:rPr lang="fr-CH" sz="1800" dirty="0" err="1"/>
              <a:t>Airbnb</a:t>
            </a:r>
            <a:r>
              <a:rPr lang="fr-CH" sz="1800" dirty="0"/>
              <a:t>, </a:t>
            </a:r>
            <a:r>
              <a:rPr lang="fr-CH" sz="1800" dirty="0" err="1"/>
              <a:t>Trocmaison</a:t>
            </a:r>
            <a:r>
              <a:rPr lang="fr-CH" sz="1800" dirty="0"/>
              <a:t>, </a:t>
            </a:r>
            <a:r>
              <a:rPr lang="fr-CH" sz="1800" dirty="0" err="1" smtClean="0"/>
              <a:t>Uber</a:t>
            </a:r>
            <a:r>
              <a:rPr lang="fr-CH" sz="1800" dirty="0" smtClean="0"/>
              <a:t> etc</a:t>
            </a:r>
            <a:r>
              <a:rPr lang="fr-CH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smtClean="0"/>
              <a:t>Contraintes </a:t>
            </a:r>
            <a:r>
              <a:rPr lang="fr-CH" sz="1800" dirty="0"/>
              <a:t>de </a:t>
            </a:r>
            <a:r>
              <a:rPr lang="fr-CH" sz="1800" dirty="0" smtClean="0"/>
              <a:t>sécurité.</a:t>
            </a:r>
            <a:endParaRPr lang="fr-C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smtClean="0"/>
              <a:t>Diminution «skier </a:t>
            </a:r>
            <a:r>
              <a:rPr lang="fr-CH" sz="1800" dirty="0" err="1" smtClean="0"/>
              <a:t>days</a:t>
            </a:r>
            <a:r>
              <a:rPr lang="fr-CH" sz="1800" dirty="0" smtClean="0"/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smtClean="0"/>
              <a:t>Développement de l’offre concurrentielle.</a:t>
            </a:r>
            <a:endParaRPr lang="fr-C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800" dirty="0" smtClean="0"/>
          </a:p>
          <a:p>
            <a:endParaRPr lang="fr-CH" sz="1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Les défis pour le tourisme suisse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227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Les motifs des voyageurs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72485"/>
            <a:ext cx="8343900" cy="447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0050" y="4545568"/>
            <a:ext cx="289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Développement 2010 à 2015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491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Evolution des marchés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"/>
          <a:stretch/>
        </p:blipFill>
        <p:spPr bwMode="auto">
          <a:xfrm>
            <a:off x="104775" y="1504175"/>
            <a:ext cx="8943975" cy="41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9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Question de stratégie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8" y="1134666"/>
            <a:ext cx="8334375" cy="52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2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Nos forces</a:t>
            </a:r>
            <a:endParaRPr lang="fr-CH" dirty="0"/>
          </a:p>
        </p:txBody>
      </p:sp>
      <p:grpSp>
        <p:nvGrpSpPr>
          <p:cNvPr id="2" name="Groupe 1"/>
          <p:cNvGrpSpPr/>
          <p:nvPr/>
        </p:nvGrpSpPr>
        <p:grpSpPr>
          <a:xfrm>
            <a:off x="561607" y="782955"/>
            <a:ext cx="7992960" cy="5333939"/>
            <a:chOff x="561607" y="782955"/>
            <a:chExt cx="7992960" cy="533393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05" r="1359" b="3069"/>
            <a:stretch/>
          </p:blipFill>
          <p:spPr bwMode="auto">
            <a:xfrm>
              <a:off x="563105" y="4410332"/>
              <a:ext cx="2565490" cy="1701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80164" y="2633812"/>
              <a:ext cx="2574403" cy="1659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1"/>
            <a:stretch/>
          </p:blipFill>
          <p:spPr bwMode="auto">
            <a:xfrm>
              <a:off x="3267517" y="2633812"/>
              <a:ext cx="2556390" cy="1659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55" y="782955"/>
              <a:ext cx="2566987" cy="1706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583" y="782955"/>
              <a:ext cx="2554287" cy="1706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88"/>
            <a:stretch/>
          </p:blipFill>
          <p:spPr bwMode="auto">
            <a:xfrm>
              <a:off x="5980165" y="782955"/>
              <a:ext cx="2574402" cy="1719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07" y="2635746"/>
              <a:ext cx="2566987" cy="165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"/>
            <a:stretch/>
          </p:blipFill>
          <p:spPr bwMode="auto">
            <a:xfrm>
              <a:off x="3267517" y="4410332"/>
              <a:ext cx="2553353" cy="1706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04"/>
            <a:stretch/>
          </p:blipFill>
          <p:spPr bwMode="auto">
            <a:xfrm>
              <a:off x="5980164" y="4392667"/>
              <a:ext cx="2574403" cy="1719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57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Marketing, ventes et communication\Supports et Marque\Ligne_graphique\CM\jpg_RVB\CM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3" y="1098549"/>
            <a:ext cx="6516889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Quelque chose va mal ….</a:t>
            </a:r>
            <a:endParaRPr lang="fr-CH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429125" y="1066800"/>
            <a:ext cx="19050" cy="48387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0915650" y="2847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7" y="2847975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88" y="1360527"/>
            <a:ext cx="1735137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7" y="4459287"/>
            <a:ext cx="2981325" cy="126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594971" y="1175861"/>
            <a:ext cx="86453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interne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51573" y="1175861"/>
            <a:ext cx="903965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externe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95976" y="2545140"/>
            <a:ext cx="1476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600" dirty="0" smtClean="0"/>
              <a:t>! ?</a:t>
            </a:r>
            <a:endParaRPr lang="fr-CH" sz="9600" dirty="0"/>
          </a:p>
        </p:txBody>
      </p:sp>
    </p:spTree>
    <p:extLst>
      <p:ext uri="{BB962C8B-B14F-4D97-AF65-F5344CB8AC3E}">
        <p14:creationId xmlns:p14="http://schemas.microsoft.com/office/powerpoint/2010/main" val="10847313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10198</TotalTime>
  <Words>906</Words>
  <Application>Microsoft Office PowerPoint</Application>
  <PresentationFormat>Affichage à l'écran (4:3)</PresentationFormat>
  <Paragraphs>173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cmtc_jerome</dc:creator>
  <cp:lastModifiedBy>Bruno Huggler</cp:lastModifiedBy>
  <cp:revision>267</cp:revision>
  <cp:lastPrinted>2015-11-23T10:45:22Z</cp:lastPrinted>
  <dcterms:created xsi:type="dcterms:W3CDTF">2013-02-22T07:25:17Z</dcterms:created>
  <dcterms:modified xsi:type="dcterms:W3CDTF">2015-11-26T13:33:56Z</dcterms:modified>
</cp:coreProperties>
</file>