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7"/>
  </p:notesMasterIdLst>
  <p:sldIdLst>
    <p:sldId id="324" r:id="rId2"/>
    <p:sldId id="349" r:id="rId3"/>
    <p:sldId id="362" r:id="rId4"/>
    <p:sldId id="358" r:id="rId5"/>
    <p:sldId id="373" r:id="rId6"/>
    <p:sldId id="298" r:id="rId7"/>
    <p:sldId id="350" r:id="rId8"/>
    <p:sldId id="344" r:id="rId9"/>
    <p:sldId id="326" r:id="rId10"/>
    <p:sldId id="293" r:id="rId11"/>
    <p:sldId id="294" r:id="rId12"/>
    <p:sldId id="323" r:id="rId13"/>
    <p:sldId id="262" r:id="rId14"/>
    <p:sldId id="272" r:id="rId15"/>
    <p:sldId id="336" r:id="rId16"/>
    <p:sldId id="341" r:id="rId17"/>
    <p:sldId id="363" r:id="rId18"/>
    <p:sldId id="352" r:id="rId19"/>
    <p:sldId id="354" r:id="rId20"/>
    <p:sldId id="309" r:id="rId21"/>
    <p:sldId id="355" r:id="rId22"/>
    <p:sldId id="304" r:id="rId23"/>
    <p:sldId id="345" r:id="rId24"/>
    <p:sldId id="321" r:id="rId25"/>
    <p:sldId id="357" r:id="rId26"/>
    <p:sldId id="315" r:id="rId27"/>
    <p:sldId id="339" r:id="rId28"/>
    <p:sldId id="338" r:id="rId29"/>
    <p:sldId id="313" r:id="rId30"/>
    <p:sldId id="314" r:id="rId31"/>
    <p:sldId id="312" r:id="rId32"/>
    <p:sldId id="368" r:id="rId33"/>
    <p:sldId id="346" r:id="rId34"/>
    <p:sldId id="320" r:id="rId35"/>
    <p:sldId id="361" r:id="rId36"/>
    <p:sldId id="353" r:id="rId37"/>
    <p:sldId id="365" r:id="rId38"/>
    <p:sldId id="374" r:id="rId39"/>
    <p:sldId id="376" r:id="rId40"/>
    <p:sldId id="371" r:id="rId41"/>
    <p:sldId id="360" r:id="rId42"/>
    <p:sldId id="332" r:id="rId43"/>
    <p:sldId id="366" r:id="rId44"/>
    <p:sldId id="370" r:id="rId45"/>
    <p:sldId id="372" r:id="rId4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hlink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hlink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hlink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hlink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hlink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hlink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hlink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hlink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hlink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0295" autoAdjust="0"/>
  </p:normalViewPr>
  <p:slideViewPr>
    <p:cSldViewPr>
      <p:cViewPr>
        <p:scale>
          <a:sx n="66" d="100"/>
          <a:sy n="66" d="100"/>
        </p:scale>
        <p:origin x="-109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FD40-8535-4AA8-B997-C750F1D23977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86C5B-B6AE-47BF-B88A-F63BF2AAE6B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agenda </a:t>
            </a:r>
            <a:r>
              <a:rPr lang="en-US" dirty="0" err="1" smtClean="0"/>
              <a:t>wo</a:t>
            </a:r>
            <a:r>
              <a:rPr lang="en-US" dirty="0" smtClean="0"/>
              <a:t> showing slide</a:t>
            </a:r>
          </a:p>
          <a:p>
            <a:r>
              <a:rPr lang="en-US" dirty="0" smtClean="0"/>
              <a:t>9 y ago peak today shale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continue improvements</a:t>
            </a:r>
            <a:r>
              <a:rPr lang="en-US" baseline="0" dirty="0" smtClean="0"/>
              <a:t> in energy efficiency :US, China…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years oil and gas, 100 years coal. With </a:t>
            </a:r>
            <a:r>
              <a:rPr lang="en-US" dirty="0" err="1" smtClean="0"/>
              <a:t>ressources</a:t>
            </a:r>
            <a:r>
              <a:rPr lang="en-US" dirty="0" smtClean="0"/>
              <a:t> possibly more, But more expensive, less energy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dirty="0" err="1" smtClean="0"/>
              <a:t>Frac</a:t>
            </a:r>
            <a:r>
              <a:rPr lang="en-US" dirty="0" smtClean="0"/>
              <a:t> job?</a:t>
            </a:r>
            <a:r>
              <a:rPr lang="en-US" baseline="0" dirty="0" smtClean="0"/>
              <a:t>     </a:t>
            </a:r>
            <a:r>
              <a:rPr lang="en-US" dirty="0" smtClean="0"/>
              <a:t>1 million </a:t>
            </a:r>
            <a:r>
              <a:rPr lang="en-US" dirty="0" err="1" smtClean="0"/>
              <a:t>fracs</a:t>
            </a:r>
            <a:r>
              <a:rPr lang="en-US" dirty="0" smtClean="0"/>
              <a:t> WW in last 60 years!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Sables </a:t>
            </a:r>
            <a:r>
              <a:rPr lang="en-US" dirty="0" err="1" smtClean="0"/>
              <a:t>bitumineux</a:t>
            </a:r>
            <a:r>
              <a:rPr lang="en-US" dirty="0" smtClean="0"/>
              <a:t>, </a:t>
            </a:r>
            <a:r>
              <a:rPr lang="en-US" dirty="0" err="1" smtClean="0"/>
              <a:t>goudron</a:t>
            </a:r>
            <a:r>
              <a:rPr lang="en-US" dirty="0" smtClean="0"/>
              <a:t>:  </a:t>
            </a:r>
            <a:r>
              <a:rPr lang="en-US" dirty="0" err="1" smtClean="0"/>
              <a:t>Pb</a:t>
            </a:r>
            <a:r>
              <a:rPr lang="en-US" dirty="0" smtClean="0"/>
              <a:t>:  Water consumption, land reclamation, energy efficiency, air emissions: Total area 140K km2= England</a:t>
            </a:r>
          </a:p>
          <a:p>
            <a:r>
              <a:rPr lang="en-US" dirty="0" smtClean="0"/>
              <a:t>2/3 already leased!  </a:t>
            </a:r>
            <a:r>
              <a:rPr lang="en-US" smtClean="0"/>
              <a:t>80 percent In </a:t>
            </a:r>
            <a:r>
              <a:rPr lang="en-US" dirty="0" smtClean="0"/>
              <a:t>situ production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Pour 1 million </a:t>
            </a:r>
            <a:r>
              <a:rPr lang="en-US" dirty="0" err="1" smtClean="0"/>
              <a:t>barril</a:t>
            </a:r>
            <a:r>
              <a:rPr lang="en-US" dirty="0" smtClean="0"/>
              <a:t> jour.    Equals 10 good mea wells.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5m interval,    energy efficiency 1-3 to 1-2,    ethanol 1-2   , recovery 60%,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Ice age started 2.6 Million years 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(20kw solar, 5000 liters ethanol)  ,  7-8 m </a:t>
            </a:r>
            <a:r>
              <a:rPr lang="en-US" dirty="0" err="1" smtClean="0"/>
              <a:t>diametre</a:t>
            </a:r>
            <a:r>
              <a:rPr lang="en-US" dirty="0" smtClean="0"/>
              <a:t>,    (world/capita:  1.7 H land</a:t>
            </a:r>
            <a:r>
              <a:rPr lang="en-US" baseline="0" dirty="0" smtClean="0"/>
              <a:t>  0,6 H agricultural, 0.2H  arable) (Suisse: 0.5, 0.2, 500m2)   (world solar 3% </a:t>
            </a:r>
            <a:r>
              <a:rPr lang="en-US" baseline="0" dirty="0" err="1" smtClean="0"/>
              <a:t>agri</a:t>
            </a:r>
            <a:r>
              <a:rPr lang="en-US" baseline="0" dirty="0" smtClean="0"/>
              <a:t> land,  wind 100 M 1GW = 3/km2 </a:t>
            </a:r>
            <a:r>
              <a:rPr lang="en-US" baseline="0" dirty="0" err="1" smtClean="0"/>
              <a:t>agri</a:t>
            </a:r>
            <a:r>
              <a:rPr lang="en-US" baseline="0" dirty="0" smtClean="0"/>
              <a:t> land., one every 500m….) </a:t>
            </a:r>
            <a:r>
              <a:rPr lang="en-US" b="1" baseline="0" dirty="0" smtClean="0"/>
              <a:t>3% Suisse, 1 </a:t>
            </a:r>
            <a:r>
              <a:rPr lang="en-US" b="1" baseline="0" dirty="0" err="1" smtClean="0"/>
              <a:t>eolienne</a:t>
            </a:r>
            <a:r>
              <a:rPr lang="en-US" b="1" baseline="0" dirty="0" smtClean="0"/>
              <a:t> 100m,  38 </a:t>
            </a:r>
            <a:r>
              <a:rPr lang="en-US" b="1" baseline="0" dirty="0" err="1" smtClean="0"/>
              <a:t>muhleberg</a:t>
            </a:r>
            <a:r>
              <a:rPr lang="en-US" b="1" baseline="0" dirty="0" smtClean="0"/>
              <a:t>, 5 en </a:t>
            </a:r>
            <a:r>
              <a:rPr lang="en-US" b="1" baseline="0" dirty="0" err="1" smtClean="0"/>
              <a:t>valais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+50% hydro, yellow intermittent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Nous= Generation </a:t>
            </a:r>
            <a:r>
              <a:rPr lang="en-US" dirty="0" err="1" smtClean="0"/>
              <a:t>benie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300m long, -163 deg C, 150k m3, </a:t>
            </a:r>
            <a:r>
              <a:rPr lang="en-US" dirty="0" err="1" smtClean="0"/>
              <a:t>Energie</a:t>
            </a:r>
            <a:r>
              <a:rPr lang="en-US" dirty="0" smtClean="0"/>
              <a:t> 1 an </a:t>
            </a:r>
            <a:r>
              <a:rPr lang="en-US" dirty="0" err="1" smtClean="0"/>
              <a:t>ville</a:t>
            </a:r>
            <a:r>
              <a:rPr lang="en-US" dirty="0" smtClean="0"/>
              <a:t> 50K.    CNG, LNG and gas into gasoline for vehicles: CNG 70% less energy intensive. LNG has to be </a:t>
            </a:r>
            <a:r>
              <a:rPr lang="en-US" dirty="0" err="1" smtClean="0"/>
              <a:t>liquified</a:t>
            </a:r>
            <a:r>
              <a:rPr lang="en-US" dirty="0" smtClean="0"/>
              <a:t>. Buses=60%CNG.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30cts /</a:t>
            </a:r>
            <a:r>
              <a:rPr lang="en-US" dirty="0" err="1" smtClean="0"/>
              <a:t>litre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Suisse </a:t>
            </a:r>
            <a:r>
              <a:rPr lang="en-US" dirty="0" err="1" smtClean="0"/>
              <a:t>Hydrocarbures</a:t>
            </a:r>
            <a:r>
              <a:rPr lang="en-US" dirty="0" smtClean="0"/>
              <a:t>  68% (70%), </a:t>
            </a:r>
            <a:r>
              <a:rPr lang="en-US" dirty="0" err="1" smtClean="0"/>
              <a:t>Nucleaire</a:t>
            </a:r>
            <a:r>
              <a:rPr lang="en-US" dirty="0" smtClean="0"/>
              <a:t> 14%, Hydro 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700 millions since last presentation, </a:t>
            </a:r>
            <a:r>
              <a:rPr lang="en-US" baseline="0" dirty="0" smtClean="0"/>
              <a:t>1974 2 billion below poverty, today only one: explosive economic growth 2b to 6b in 40 years</a:t>
            </a:r>
          </a:p>
          <a:p>
            <a:r>
              <a:rPr lang="en-US" b="1" baseline="0" dirty="0" smtClean="0"/>
              <a:t>What will happen after fossil fuels? That is the question!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Oil sands and Gas Hydrates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1/3 world tar reserves, </a:t>
            </a:r>
            <a:r>
              <a:rPr lang="en-US" dirty="0" err="1" smtClean="0"/>
              <a:t>venezuela</a:t>
            </a:r>
            <a:r>
              <a:rPr lang="en-US" dirty="0" smtClean="0"/>
              <a:t> 1/3</a:t>
            </a:r>
            <a:r>
              <a:rPr lang="en-US" baseline="0" dirty="0" smtClean="0"/>
              <a:t> .     2M3 </a:t>
            </a:r>
            <a:r>
              <a:rPr lang="en-US" baseline="0" dirty="0" err="1" smtClean="0"/>
              <a:t>terre</a:t>
            </a:r>
            <a:r>
              <a:rPr lang="en-US" baseline="0" dirty="0" smtClean="0"/>
              <a:t>, 2M3 sable,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barrels eau </a:t>
            </a:r>
            <a:r>
              <a:rPr lang="en-US" baseline="0" dirty="0" err="1" smtClean="0"/>
              <a:t>chaude</a:t>
            </a:r>
            <a:r>
              <a:rPr lang="en-US" baseline="0" dirty="0" smtClean="0"/>
              <a:t> = un barrel oil  A 5 million </a:t>
            </a:r>
            <a:r>
              <a:rPr lang="en-US" baseline="0" dirty="0" err="1" smtClean="0"/>
              <a:t>barril</a:t>
            </a:r>
            <a:r>
              <a:rPr lang="en-US" baseline="0" dirty="0" smtClean="0"/>
              <a:t> jour </a:t>
            </a:r>
            <a:r>
              <a:rPr lang="en-US" baseline="0" dirty="0" err="1" smtClean="0"/>
              <a:t>cela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titanesque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6C5B-B6AE-47BF-B88A-F63BF2AAE6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493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493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93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494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494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CDE431-BCF5-4FCE-B2D6-E1BBB7EAF8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4B0D2-9BE7-4D2C-99CA-F2B86F001B1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2B13B-F170-4040-8F1E-9145EEB392A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2CC26C-A1B0-4CCC-BDC9-93E9036DE07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3CC66-B8C5-4D29-904A-6DBED9AAC3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CBF67B-9CF5-4A8C-8336-3A162B5F8CD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72C29-A417-4CA0-A620-84735677576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BBC7C7-3483-4676-8F7F-310030A07AE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C2026F-7BD8-478D-858B-B656860B148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47BBF-9F58-43B9-8420-DE0A0F6FFE0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4DE63-6E2C-44FB-A45F-9A376B08AF7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7AA53-2B6D-474E-8860-EBE9D95C840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BB72243-15C1-48FB-8D85-98DB73E4CC43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390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39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9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239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239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55576" y="0"/>
            <a:ext cx="7772400" cy="1196752"/>
          </a:xfrm>
        </p:spPr>
        <p:txBody>
          <a:bodyPr/>
          <a:lstStyle/>
          <a:p>
            <a:r>
              <a:rPr lang="en-US" sz="5400" dirty="0" smtClean="0">
                <a:solidFill>
                  <a:srgbClr val="FFC000"/>
                </a:solidFill>
              </a:rPr>
              <a:t>Peak Oil </a:t>
            </a:r>
            <a:r>
              <a:rPr lang="en-US" sz="5400" dirty="0" smtClean="0">
                <a:solidFill>
                  <a:schemeClr val="tx1"/>
                </a:solidFill>
              </a:rPr>
              <a:t>to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Shale Gas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1196752"/>
            <a:ext cx="6400800" cy="504056"/>
          </a:xfrm>
        </p:spPr>
        <p:txBody>
          <a:bodyPr/>
          <a:lstStyle/>
          <a:p>
            <a:r>
              <a:rPr lang="en-US" sz="2400" b="1" dirty="0" smtClean="0"/>
              <a:t>Rotary </a:t>
            </a:r>
            <a:r>
              <a:rPr lang="en-US" sz="2400" b="1" dirty="0" err="1" smtClean="0"/>
              <a:t>Crans</a:t>
            </a:r>
            <a:r>
              <a:rPr lang="en-US" sz="2400" b="1" dirty="0" smtClean="0"/>
              <a:t>-Montana  16/12/2013</a:t>
            </a:r>
            <a:endParaRPr lang="en-US" sz="2400" b="1" dirty="0"/>
          </a:p>
        </p:txBody>
      </p:sp>
      <p:pic>
        <p:nvPicPr>
          <p:cNvPr id="4" name="Picture 3" descr="Jog-f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3058089" cy="4320480"/>
          </a:xfrm>
          <a:prstGeom prst="rect">
            <a:avLst/>
          </a:prstGeom>
        </p:spPr>
      </p:pic>
      <p:pic>
        <p:nvPicPr>
          <p:cNvPr id="1026" name="Picture 2" descr="C:\Users\Claus_Kampmann\Pictures\Oil Industry\140826_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2060849"/>
            <a:ext cx="388843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Origines </a:t>
            </a:r>
            <a:r>
              <a:rPr lang="fr-CH" sz="4000" dirty="0" smtClean="0"/>
              <a:t>des Energies Fossiles</a:t>
            </a:r>
            <a:r>
              <a:rPr lang="fr-CH" sz="4000" dirty="0"/>
              <a:t/>
            </a:r>
            <a:br>
              <a:rPr lang="fr-CH" sz="4000" dirty="0"/>
            </a:br>
            <a:r>
              <a:rPr lang="fr-CH" sz="2400" dirty="0">
                <a:solidFill>
                  <a:schemeClr val="hlink"/>
                </a:solidFill>
              </a:rPr>
              <a:t>Il y a 130 a 140 millions d’années!</a:t>
            </a:r>
            <a:endParaRPr lang="fr-FR" sz="2400" dirty="0">
              <a:solidFill>
                <a:schemeClr val="hlink"/>
              </a:solidFill>
            </a:endParaRPr>
          </a:p>
        </p:txBody>
      </p:sp>
      <p:pic>
        <p:nvPicPr>
          <p:cNvPr id="89093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556792"/>
            <a:ext cx="8352928" cy="49685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CH" dirty="0">
                <a:solidFill>
                  <a:srgbClr val="FFC000"/>
                </a:solidFill>
              </a:rPr>
              <a:t>Les roches mères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95238" name="Picture 6" descr="2 Kero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8568952" cy="54726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Unconventional Gas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" name="Content Placeholder 2" descr="shale g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13690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692696"/>
            <a:ext cx="7488832" cy="58326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2004Scenari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71513"/>
            <a:ext cx="8229600" cy="5056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IA World Oil Production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8713"/>
            <a:ext cx="8064896" cy="510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le_map-lg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088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Causes of Shale Boom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Price x 5 due to Peak Conventional  Hydrocarbons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Existing Technologies optimized for Shale</a:t>
            </a:r>
            <a:r>
              <a:rPr lang="en-US" sz="2800" dirty="0" smtClean="0">
                <a:solidFill>
                  <a:srgbClr val="92D050"/>
                </a:solidFill>
              </a:rPr>
              <a:t>: </a:t>
            </a:r>
            <a:r>
              <a:rPr lang="en-US" sz="2800" dirty="0" smtClean="0"/>
              <a:t>Non exclusive 3D, Horizontal Drilling, Measurement while drilling, </a:t>
            </a:r>
            <a:r>
              <a:rPr lang="en-US" sz="2800" dirty="0" err="1" smtClean="0"/>
              <a:t>HiDensity</a:t>
            </a:r>
            <a:r>
              <a:rPr lang="en-US" sz="2800" dirty="0" smtClean="0"/>
              <a:t> completions, Multistage </a:t>
            </a:r>
            <a:r>
              <a:rPr lang="en-US" sz="2800" dirty="0" err="1" smtClean="0"/>
              <a:t>Fracking</a:t>
            </a:r>
            <a:r>
              <a:rPr lang="en-US" sz="2800" dirty="0" smtClean="0"/>
              <a:t>…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92D050"/>
                </a:solidFill>
              </a:rPr>
              <a:t>US Environment</a:t>
            </a:r>
            <a:r>
              <a:rPr lang="en-US" sz="2800" b="1" dirty="0" smtClean="0"/>
              <a:t>: </a:t>
            </a:r>
            <a:r>
              <a:rPr lang="en-US" sz="2800" dirty="0" smtClean="0"/>
              <a:t>Favorable geology, attractive mineral rights, public support, Nimble oil companies, experienced consultants and service industry, extensive infrastructure, political support, fiscal climate…. “Can do” attitude.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s-crude-oil-production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352928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s-natural-gas-production-5-17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245015" y="768654"/>
            <a:ext cx="6653969" cy="4863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Peak</a:t>
            </a:r>
            <a:r>
              <a:rPr lang="fr-FR" dirty="0" smtClean="0">
                <a:solidFill>
                  <a:srgbClr val="FF0000"/>
                </a:solidFill>
              </a:rPr>
              <a:t> to Shale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FFC000"/>
                </a:solidFill>
              </a:rPr>
              <a:t> Energies Fossiles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Convergence des energies </a:t>
            </a:r>
            <a:r>
              <a:rPr lang="en-US" dirty="0" err="1" smtClean="0"/>
              <a:t>fossiles</a:t>
            </a:r>
            <a:endParaRPr lang="en-US" dirty="0" smtClean="0"/>
          </a:p>
          <a:p>
            <a:r>
              <a:rPr lang="en-US" dirty="0" smtClean="0"/>
              <a:t>Importance </a:t>
            </a:r>
            <a:r>
              <a:rPr lang="en-US" b="1" dirty="0" err="1" smtClean="0"/>
              <a:t>vitale</a:t>
            </a:r>
            <a:endParaRPr lang="en-US" b="1" dirty="0" smtClean="0"/>
          </a:p>
          <a:p>
            <a:r>
              <a:rPr lang="en-US" dirty="0" err="1" smtClean="0"/>
              <a:t>Origines</a:t>
            </a:r>
            <a:endParaRPr lang="en-US" dirty="0" smtClean="0"/>
          </a:p>
          <a:p>
            <a:r>
              <a:rPr lang="en-US" dirty="0" err="1" smtClean="0"/>
              <a:t>Hydrocarbures</a:t>
            </a:r>
            <a:r>
              <a:rPr lang="en-US" dirty="0" smtClean="0"/>
              <a:t> non </a:t>
            </a:r>
            <a:r>
              <a:rPr lang="en-US" dirty="0" err="1" smtClean="0"/>
              <a:t>conventionels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   -Impact </a:t>
            </a:r>
            <a:r>
              <a:rPr lang="en-US" dirty="0" err="1" smtClean="0"/>
              <a:t>economique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-Impact </a:t>
            </a:r>
            <a:r>
              <a:rPr lang="en-US" dirty="0" err="1" smtClean="0"/>
              <a:t>ecologique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Previsions </a:t>
            </a:r>
            <a:r>
              <a:rPr lang="en-US" b="1" dirty="0" err="1" smtClean="0">
                <a:solidFill>
                  <a:srgbClr val="FFC000"/>
                </a:solidFill>
              </a:rPr>
              <a:t>officielles</a:t>
            </a:r>
            <a:r>
              <a:rPr lang="en-US" b="1" dirty="0" smtClean="0"/>
              <a:t>,  </a:t>
            </a:r>
            <a:r>
              <a:rPr lang="en-US" b="1" dirty="0" smtClean="0">
                <a:solidFill>
                  <a:srgbClr val="92D050"/>
                </a:solidFill>
              </a:rPr>
              <a:t>Alternatives </a:t>
            </a:r>
            <a:r>
              <a:rPr lang="en-US" b="1" dirty="0" err="1" smtClean="0">
                <a:solidFill>
                  <a:srgbClr val="92D050"/>
                </a:solidFill>
              </a:rPr>
              <a:t>vertes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1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29600" cy="4564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S oil production forecast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48872" cy="5818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uture-natural-gas-produ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984776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fig1map_large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515225" cy="481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able2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704856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able1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60432" cy="8784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9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2714" y="274638"/>
            <a:ext cx="779857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anadian_crude_oil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229600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arginal-top-360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7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2714" y="274638"/>
            <a:ext cx="779857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LNG Transport Infrastructure: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C000"/>
                </a:solidFill>
              </a:rPr>
              <a:t>Liquefaction: 32/13  Tankers 400/70  Regasification:80/20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tanker-lng-image1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00200"/>
            <a:ext cx="8136904" cy="478112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8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72714" y="274638"/>
            <a:ext cx="779857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6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2714" y="274638"/>
            <a:ext cx="779857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fossil fuel reserves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828092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</a:t>
            </a:r>
            <a:r>
              <a:rPr lang="en-US" dirty="0" err="1" smtClean="0">
                <a:solidFill>
                  <a:srgbClr val="FF0000"/>
                </a:solidFill>
              </a:rPr>
              <a:t>fracking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40826_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2585" y="1600200"/>
            <a:ext cx="69188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Schlumberger </a:t>
            </a:r>
            <a:r>
              <a:rPr lang="en-US" dirty="0" err="1" smtClean="0"/>
              <a:t>Frac</a:t>
            </a:r>
            <a:r>
              <a:rPr lang="en-US" dirty="0" smtClean="0"/>
              <a:t> Job</a:t>
            </a:r>
            <a:endParaRPr lang="en-US" dirty="0"/>
          </a:p>
        </p:txBody>
      </p:sp>
      <p:pic>
        <p:nvPicPr>
          <p:cNvPr id="3" name="Content Placeholder 2" descr="spark_field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63706"/>
            <a:ext cx="8229600" cy="359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3775371-13842161205438395-Richard-Zeits_origin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475656" y="274638"/>
            <a:ext cx="6336704" cy="6583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Marcellus shale gas producing well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" name="Content Placeholder 2" descr="Well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s-sept-5659-2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96944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5493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984776" cy="5400600"/>
          </a:xfrm>
        </p:spPr>
      </p:pic>
    </p:spTree>
    <p:extLst>
      <p:ext uri="{BB962C8B-B14F-4D97-AF65-F5344CB8AC3E}">
        <p14:creationId xmlns:p14="http://schemas.microsoft.com/office/powerpoint/2010/main" val="41187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3200" dirty="0" smtClean="0"/>
              <a:t>Oil Sands </a:t>
            </a:r>
            <a:r>
              <a:rPr lang="en-US" sz="3200" dirty="0" err="1" smtClean="0"/>
              <a:t>vs</a:t>
            </a:r>
            <a:r>
              <a:rPr lang="en-US" sz="3200" dirty="0" smtClean="0"/>
              <a:t> Coal</a:t>
            </a:r>
            <a:endParaRPr lang="en-US" sz="3200" dirty="0"/>
          </a:p>
        </p:txBody>
      </p:sp>
      <p:pic>
        <p:nvPicPr>
          <p:cNvPr id="5" name="Content Placeholder 4" descr="oilsands-mine-70044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26511"/>
            <a:ext cx="4392488" cy="2790721"/>
          </a:xfrm>
        </p:spPr>
      </p:pic>
      <p:pic>
        <p:nvPicPr>
          <p:cNvPr id="6" name="Content Placeholder 5" descr="Strip_coal_min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4176464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n situ tar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640960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talk about Global Warming!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Content Placeholder 2" descr="polar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7346" y="1600200"/>
            <a:ext cx="56293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cecoredatahistorical02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828092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Replacing fossil fuels: 40,000 </a:t>
            </a:r>
            <a:r>
              <a:rPr lang="en-US" sz="3200" dirty="0" err="1" smtClean="0">
                <a:solidFill>
                  <a:srgbClr val="FFC000"/>
                </a:solidFill>
              </a:rPr>
              <a:t>kwh</a:t>
            </a:r>
            <a:r>
              <a:rPr lang="en-US" sz="3200" dirty="0" smtClean="0">
                <a:solidFill>
                  <a:srgbClr val="FFC000"/>
                </a:solidFill>
              </a:rPr>
              <a:t>/year/capita</a:t>
            </a:r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Green solution:</a:t>
            </a:r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2400" dirty="0" smtClean="0">
                <a:solidFill>
                  <a:srgbClr val="92D050"/>
                </a:solidFill>
              </a:rPr>
              <a:t>150m2 solar, 10kw wind turbine, 1.3 hectares corn ethanol</a:t>
            </a:r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13" name="Content Placeholder 12" descr="20kw solar panel syste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320480" cy="2016224"/>
          </a:xfrm>
        </p:spPr>
      </p:pic>
      <p:pic>
        <p:nvPicPr>
          <p:cNvPr id="14" name="Content Placeholder 13" descr="win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652120" y="1700808"/>
            <a:ext cx="3212976" cy="374441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and-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149080"/>
            <a:ext cx="4458072" cy="2312863"/>
          </a:xfrm>
          <a:prstGeom prst="rect">
            <a:avLst/>
          </a:prstGeom>
        </p:spPr>
      </p:pic>
      <p:graphicFrame>
        <p:nvGraphicFramePr>
          <p:cNvPr id="17" name="Chart 16"/>
          <p:cNvGraphicFramePr/>
          <p:nvPr/>
        </p:nvGraphicFramePr>
        <p:xfrm>
          <a:off x="4139952" y="7389440"/>
          <a:ext cx="89038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24128" y="5589240"/>
            <a:ext cx="312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Realistic solution?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Bio fuel out, nuclear in,  bigger turbines..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13 TW 100% Renewable  Energy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Stanford Professor Environmental Engineering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3001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4 million, 5-Megawatt off and onshore wind turbines;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60K  300-Megawatt concentrated solar power plants;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50K 300-Megawatt solar photovoltaic power plants;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2 billion,  3-Kilowatt rooftop photovoltaic systems;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/>
              <a:t>6K   100 Megawatt geothermal power plants;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C000"/>
                </a:solidFill>
              </a:rPr>
              <a:t>300 new 1,300 Megawatt hydroelectric power plants;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800K     0.75 Megawatt wave energy devices;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500K   one Megawatt tidal turbines.</a:t>
            </a: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Would use  1% earth (or 4% land or  12% Agriculture or 40% Arable)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ofossilfuels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41682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ruck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55576" y="1682750"/>
            <a:ext cx="7848872" cy="4482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FF3300"/>
                </a:solidFill>
              </a:rPr>
              <a:t>Importance du Pétrole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5"/>
            <a:ext cx="8229600" cy="466995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fr-CH" sz="2800" dirty="0" smtClean="0"/>
              <a:t> </a:t>
            </a:r>
            <a:endParaRPr lang="fr-CH" sz="2800" dirty="0"/>
          </a:p>
          <a:p>
            <a:pPr>
              <a:lnSpc>
                <a:spcPct val="80000"/>
              </a:lnSpc>
            </a:pPr>
            <a:r>
              <a:rPr lang="fr-CH" sz="2800" dirty="0" smtClean="0"/>
              <a:t>« </a:t>
            </a:r>
            <a:r>
              <a:rPr lang="fr-CH" sz="2800" dirty="0" err="1" smtClean="0"/>
              <a:t>Oil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Money »:  Essence : 30 centimes/ L</a:t>
            </a:r>
          </a:p>
          <a:p>
            <a:pPr>
              <a:lnSpc>
                <a:spcPct val="80000"/>
              </a:lnSpc>
            </a:pPr>
            <a:r>
              <a:rPr lang="fr-CH" sz="2800" dirty="0" smtClean="0"/>
              <a:t>« Oïl </a:t>
            </a:r>
            <a:r>
              <a:rPr lang="fr-CH" sz="2800" dirty="0" err="1" smtClean="0"/>
              <a:t>is</a:t>
            </a:r>
            <a:r>
              <a:rPr lang="fr-CH" sz="2800" dirty="0" smtClean="0"/>
              <a:t> </a:t>
            </a:r>
            <a:r>
              <a:rPr lang="fr-CH" sz="2800" b="1" dirty="0" smtClean="0"/>
              <a:t>Power</a:t>
            </a:r>
            <a:r>
              <a:rPr lang="fr-CH" sz="2800" dirty="0" smtClean="0"/>
              <a:t> »: WW1, WW2, US, US/</a:t>
            </a:r>
            <a:r>
              <a:rPr lang="fr-CH" sz="2800" dirty="0" err="1" smtClean="0"/>
              <a:t>Saudi</a:t>
            </a:r>
            <a:r>
              <a:rPr lang="fr-CH" sz="2800" dirty="0" smtClean="0"/>
              <a:t>…</a:t>
            </a:r>
          </a:p>
          <a:p>
            <a:pPr>
              <a:lnSpc>
                <a:spcPct val="80000"/>
              </a:lnSpc>
            </a:pPr>
            <a:r>
              <a:rPr lang="fr-CH" sz="2800" dirty="0" smtClean="0"/>
              <a:t>« </a:t>
            </a:r>
            <a:r>
              <a:rPr lang="fr-CH" sz="2800" dirty="0" err="1" smtClean="0"/>
              <a:t>Oil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</a:t>
            </a:r>
            <a:r>
              <a:rPr lang="fr-CH" sz="2800" b="1" dirty="0" err="1" smtClean="0"/>
              <a:t>Quality</a:t>
            </a:r>
            <a:r>
              <a:rPr lang="fr-CH" sz="2800" b="1" dirty="0" smtClean="0"/>
              <a:t> of Life</a:t>
            </a:r>
            <a:r>
              <a:rPr lang="fr-CH" sz="2800" dirty="0" smtClean="0"/>
              <a:t> »: Lumière, Transport, Chauffage, Engrais, Plastiques, Chimie....</a:t>
            </a:r>
            <a:endParaRPr lang="fr-CH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H" sz="2800" dirty="0">
                <a:solidFill>
                  <a:srgbClr val="00FF00"/>
                </a:solidFill>
              </a:rPr>
              <a:t>    Tout notre système économique et la croissance sans précèdent du 20 siècle sont basés sur une source d’énergie concentré</a:t>
            </a:r>
            <a:r>
              <a:rPr lang="fr-CH" sz="2800" dirty="0" smtClean="0">
                <a:solidFill>
                  <a:srgbClr val="00FF00"/>
                </a:solidFill>
              </a:rPr>
              <a:t>, transportable, stockable, inépuisable </a:t>
            </a:r>
            <a:r>
              <a:rPr lang="fr-CH" sz="2800" dirty="0">
                <a:solidFill>
                  <a:srgbClr val="00FF00"/>
                </a:solidFill>
              </a:rPr>
              <a:t>et pas chère</a:t>
            </a:r>
          </a:p>
          <a:p>
            <a:pPr>
              <a:lnSpc>
                <a:spcPct val="80000"/>
              </a:lnSpc>
            </a:pPr>
            <a:r>
              <a:rPr lang="fr-CH" sz="2800" dirty="0"/>
              <a:t>Par seconde</a:t>
            </a:r>
            <a:r>
              <a:rPr lang="fr-CH" sz="2800" b="1" dirty="0">
                <a:solidFill>
                  <a:srgbClr val="FF3300"/>
                </a:solidFill>
              </a:rPr>
              <a:t> 150T</a:t>
            </a:r>
            <a:r>
              <a:rPr lang="fr-CH" sz="2800" dirty="0"/>
              <a:t> Pétrole, </a:t>
            </a:r>
            <a:r>
              <a:rPr lang="fr-CH" sz="2800" dirty="0">
                <a:solidFill>
                  <a:srgbClr val="FF3300"/>
                </a:solidFill>
              </a:rPr>
              <a:t>25T</a:t>
            </a:r>
            <a:r>
              <a:rPr lang="fr-CH" sz="2800" dirty="0"/>
              <a:t> Acier, </a:t>
            </a:r>
            <a:r>
              <a:rPr lang="fr-CH" sz="2800" dirty="0">
                <a:solidFill>
                  <a:srgbClr val="FF3300"/>
                </a:solidFill>
              </a:rPr>
              <a:t>15T</a:t>
            </a:r>
            <a:r>
              <a:rPr lang="fr-CH" sz="2800" dirty="0"/>
              <a:t> Blé, </a:t>
            </a:r>
            <a:r>
              <a:rPr lang="fr-CH" sz="2800" dirty="0">
                <a:solidFill>
                  <a:srgbClr val="FF3300"/>
                </a:solidFill>
              </a:rPr>
              <a:t>12T </a:t>
            </a:r>
            <a:r>
              <a:rPr lang="fr-CH" sz="2800" dirty="0"/>
              <a:t>Riz</a:t>
            </a:r>
          </a:p>
          <a:p>
            <a:pPr>
              <a:lnSpc>
                <a:spcPct val="80000"/>
              </a:lnSpc>
            </a:pPr>
            <a:r>
              <a:rPr lang="fr-CH" sz="2800" dirty="0" smtClean="0"/>
              <a:t>Un de a coudre = un Homme</a:t>
            </a:r>
          </a:p>
          <a:p>
            <a:pPr>
              <a:lnSpc>
                <a:spcPct val="80000"/>
              </a:lnSpc>
            </a:pPr>
            <a:endParaRPr lang="fr-CH" sz="2800" dirty="0"/>
          </a:p>
          <a:p>
            <a:pPr>
              <a:lnSpc>
                <a:spcPct val="80000"/>
              </a:lnSpc>
              <a:buNone/>
            </a:pPr>
            <a:r>
              <a:rPr lang="fr-CH" sz="2800" dirty="0"/>
              <a:t>   </a:t>
            </a:r>
            <a:r>
              <a:rPr lang="fr-CH" sz="2800" b="1" dirty="0" smtClean="0"/>
              <a:t>Suisse</a:t>
            </a:r>
            <a:r>
              <a:rPr lang="fr-CH" sz="2800" dirty="0" smtClean="0"/>
              <a:t>: Hydrocarbures </a:t>
            </a:r>
            <a:r>
              <a:rPr lang="fr-CH" sz="2800" b="1" dirty="0" smtClean="0">
                <a:solidFill>
                  <a:srgbClr val="FF3300"/>
                </a:solidFill>
              </a:rPr>
              <a:t>70%</a:t>
            </a:r>
            <a:r>
              <a:rPr lang="fr-CH" sz="2800" dirty="0" smtClean="0"/>
              <a:t>, Nucléaire 14%, Hydro 8%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H" sz="2800" dirty="0" smtClean="0"/>
              <a:t>  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Oil Consumption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victoriafal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424935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where-the-world-gets-its-energy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5616624" cy="5256584"/>
          </a:xfrm>
        </p:spPr>
      </p:pic>
      <p:pic>
        <p:nvPicPr>
          <p:cNvPr id="3074" name="Picture 2" descr="C:\Users\Claus_Kampmann\Pictures\Oil Industry\nofossilfuel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1047750" cy="956692"/>
          </a:xfrm>
          <a:prstGeom prst="rect">
            <a:avLst/>
          </a:prstGeom>
          <a:noFill/>
        </p:spPr>
      </p:pic>
      <p:pic>
        <p:nvPicPr>
          <p:cNvPr id="3076" name="Picture 4" descr="http://www.colourbox.com/preview/4418748-589857-oil-no-not-sign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6336" y="1700808"/>
            <a:ext cx="1296144" cy="1512168"/>
          </a:xfrm>
          <a:prstGeom prst="rect">
            <a:avLst/>
          </a:prstGeom>
          <a:noFill/>
        </p:spPr>
      </p:pic>
      <p:pic>
        <p:nvPicPr>
          <p:cNvPr id="3080" name="Picture 8" descr="http://www.manaraonline.it/massimo/immagini/NOOILcirc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581128"/>
            <a:ext cx="1143000" cy="1143001"/>
          </a:xfrm>
          <a:prstGeom prst="rect">
            <a:avLst/>
          </a:prstGeom>
          <a:noFill/>
        </p:spPr>
      </p:pic>
      <p:pic>
        <p:nvPicPr>
          <p:cNvPr id="3084" name="Picture 12" descr="http://upload.wikimedia.org/wikipedia/commons/1/1f/No_nuclear_energ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09121"/>
            <a:ext cx="1080120" cy="1224136"/>
          </a:xfrm>
          <a:prstGeom prst="rect">
            <a:avLst/>
          </a:prstGeom>
          <a:noFill/>
        </p:spPr>
      </p:pic>
      <p:pic>
        <p:nvPicPr>
          <p:cNvPr id="3086" name="Picture 14" descr="http://assets0.wordansassets.com/wvc-1335970610/wordansfiles/images/2012/5/2/140826/140826_3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44824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age2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7704856" cy="5400600"/>
          </a:xfrm>
        </p:spPr>
      </p:pic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76470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13552</TotalTime>
  <Words>620</Words>
  <Application>Microsoft Office PowerPoint</Application>
  <PresentationFormat>Affichage à l'écran (4:3)</PresentationFormat>
  <Paragraphs>94</Paragraphs>
  <Slides>45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Stream</vt:lpstr>
      <vt:lpstr>Peak Oil to Shale Gas</vt:lpstr>
      <vt:lpstr>Peak to Shale   Energies Fossiles</vt:lpstr>
      <vt:lpstr>LNG Transport Infrastructure:   Liquefaction: 32/13  Tankers 400/70  Regasification:80/20</vt:lpstr>
      <vt:lpstr>Oil Sands vs Coal</vt:lpstr>
      <vt:lpstr>Présentation PowerPoint</vt:lpstr>
      <vt:lpstr>Importance du Pétrole</vt:lpstr>
      <vt:lpstr>Oil Consumption</vt:lpstr>
      <vt:lpstr>Présentation PowerPoint</vt:lpstr>
      <vt:lpstr>Présentation PowerPoint</vt:lpstr>
      <vt:lpstr>Origines des Energies Fossiles Il y a 130 a 140 millions d’années!</vt:lpstr>
      <vt:lpstr>Les roches mères</vt:lpstr>
      <vt:lpstr>Unconventional Gas</vt:lpstr>
      <vt:lpstr>Présentation PowerPoint</vt:lpstr>
      <vt:lpstr>Présentation PowerPoint</vt:lpstr>
      <vt:lpstr>Présentation PowerPoint</vt:lpstr>
      <vt:lpstr>Présentation PowerPoint</vt:lpstr>
      <vt:lpstr>Causes of Shale Boom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Stop fracking!</vt:lpstr>
      <vt:lpstr>Schlumberger Frac Job</vt:lpstr>
      <vt:lpstr>Présentation PowerPoint</vt:lpstr>
      <vt:lpstr>Marcellus shale gas producing well</vt:lpstr>
      <vt:lpstr>Présentation PowerPoint</vt:lpstr>
      <vt:lpstr>Présentation PowerPoint</vt:lpstr>
      <vt:lpstr>Présentation PowerPoint</vt:lpstr>
      <vt:lpstr>Présentation PowerPoint</vt:lpstr>
      <vt:lpstr>Let’s talk about Global Warming!</vt:lpstr>
      <vt:lpstr>Présentation PowerPoint</vt:lpstr>
      <vt:lpstr>Replacing fossil fuels: 40,000 kwh/year/capita Green solution: 150m2 solar, 10kw wind turbine, 1.3 hectares corn ethanol </vt:lpstr>
      <vt:lpstr>13 TW 100% Renewable  Energy Stanford Professor Environmental Engineering</vt:lpstr>
      <vt:lpstr>Présentation PowerPoint</vt:lpstr>
    </vt:vector>
  </TitlesOfParts>
  <Company>Kampmann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Claus Kampmann</dc:creator>
  <cp:lastModifiedBy>Yv&amp;CO</cp:lastModifiedBy>
  <cp:revision>608</cp:revision>
  <dcterms:created xsi:type="dcterms:W3CDTF">2004-10-13T13:03:06Z</dcterms:created>
  <dcterms:modified xsi:type="dcterms:W3CDTF">2013-12-30T16:17:03Z</dcterms:modified>
</cp:coreProperties>
</file>